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6" r:id="rId4"/>
    <p:sldMasterId id="2147484228" r:id="rId5"/>
    <p:sldMasterId id="2147484251" r:id="rId6"/>
  </p:sldMasterIdLst>
  <p:notesMasterIdLst>
    <p:notesMasterId r:id="rId59"/>
  </p:notesMasterIdLst>
  <p:handoutMasterIdLst>
    <p:handoutMasterId r:id="rId60"/>
  </p:handoutMasterIdLst>
  <p:sldIdLst>
    <p:sldId id="1872" r:id="rId7"/>
    <p:sldId id="2009" r:id="rId8"/>
    <p:sldId id="1990" r:id="rId9"/>
    <p:sldId id="1992" r:id="rId10"/>
    <p:sldId id="1997" r:id="rId11"/>
    <p:sldId id="1998" r:id="rId12"/>
    <p:sldId id="1993" r:id="rId13"/>
    <p:sldId id="1994" r:id="rId14"/>
    <p:sldId id="1995" r:id="rId15"/>
    <p:sldId id="1996" r:id="rId16"/>
    <p:sldId id="2002" r:id="rId17"/>
    <p:sldId id="2000" r:id="rId18"/>
    <p:sldId id="2001" r:id="rId19"/>
    <p:sldId id="2003" r:id="rId20"/>
    <p:sldId id="2004" r:id="rId21"/>
    <p:sldId id="2005" r:id="rId22"/>
    <p:sldId id="2006" r:id="rId23"/>
    <p:sldId id="1884" r:id="rId24"/>
    <p:sldId id="2011" r:id="rId25"/>
    <p:sldId id="2010" r:id="rId26"/>
    <p:sldId id="1999" r:id="rId27"/>
    <p:sldId id="2007" r:id="rId28"/>
    <p:sldId id="2008" r:id="rId29"/>
    <p:sldId id="1858" r:id="rId30"/>
    <p:sldId id="1871" r:id="rId31"/>
    <p:sldId id="1859" r:id="rId32"/>
    <p:sldId id="1860" r:id="rId33"/>
    <p:sldId id="505" r:id="rId34"/>
    <p:sldId id="1989" r:id="rId35"/>
    <p:sldId id="1864" r:id="rId36"/>
    <p:sldId id="380" r:id="rId37"/>
    <p:sldId id="1763" r:id="rId38"/>
    <p:sldId id="500" r:id="rId39"/>
    <p:sldId id="428" r:id="rId40"/>
    <p:sldId id="1863" r:id="rId41"/>
    <p:sldId id="335" r:id="rId42"/>
    <p:sldId id="1988" r:id="rId43"/>
    <p:sldId id="1987" r:id="rId44"/>
    <p:sldId id="302" r:id="rId45"/>
    <p:sldId id="310" r:id="rId46"/>
    <p:sldId id="745" r:id="rId47"/>
    <p:sldId id="1870" r:id="rId48"/>
    <p:sldId id="358" r:id="rId49"/>
    <p:sldId id="429" r:id="rId50"/>
    <p:sldId id="262" r:id="rId51"/>
    <p:sldId id="1869" r:id="rId52"/>
    <p:sldId id="535" r:id="rId53"/>
    <p:sldId id="551" r:id="rId54"/>
    <p:sldId id="1857" r:id="rId55"/>
    <p:sldId id="1813" r:id="rId56"/>
    <p:sldId id="549" r:id="rId57"/>
    <p:sldId id="1862" r:id="rId58"/>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F0684F9-4988-DB46-A12B-EC3A90255823}">
          <p14:sldIdLst>
            <p14:sldId id="1872"/>
          </p14:sldIdLst>
        </p14:section>
        <p14:section name="Introduction" id="{A317E853-EFA5-DC44-BBF9-64300A256121}">
          <p14:sldIdLst>
            <p14:sldId id="2009"/>
            <p14:sldId id="1990"/>
            <p14:sldId id="1992"/>
            <p14:sldId id="1997"/>
            <p14:sldId id="1998"/>
            <p14:sldId id="1993"/>
            <p14:sldId id="1994"/>
            <p14:sldId id="1995"/>
            <p14:sldId id="1996"/>
            <p14:sldId id="2002"/>
          </p14:sldIdLst>
        </p14:section>
        <p14:section name="Integration Architecture" id="{ADC6761D-37A1-AF4A-B49B-AC73A712E08A}">
          <p14:sldIdLst>
            <p14:sldId id="2000"/>
            <p14:sldId id="2001"/>
            <p14:sldId id="2003"/>
            <p14:sldId id="2004"/>
            <p14:sldId id="2005"/>
            <p14:sldId id="2006"/>
            <p14:sldId id="1884"/>
          </p14:sldIdLst>
        </p14:section>
        <p14:section name="A Modern Architecture" id="{5ACE1451-2196-D840-B33D-B79BE98C54A5}">
          <p14:sldIdLst>
            <p14:sldId id="2011"/>
            <p14:sldId id="2010"/>
            <p14:sldId id="1999"/>
            <p14:sldId id="2007"/>
            <p14:sldId id="2008"/>
          </p14:sldIdLst>
        </p14:section>
        <p14:section name="template" id="{A7EBCF06-AB07-F143-B9BD-1D38AEC12F2E}">
          <p14:sldIdLst>
            <p14:sldId id="1858"/>
            <p14:sldId id="1871"/>
            <p14:sldId id="1859"/>
            <p14:sldId id="1860"/>
            <p14:sldId id="505"/>
            <p14:sldId id="1989"/>
            <p14:sldId id="1864"/>
            <p14:sldId id="380"/>
            <p14:sldId id="1763"/>
            <p14:sldId id="500"/>
            <p14:sldId id="428"/>
            <p14:sldId id="1863"/>
            <p14:sldId id="335"/>
            <p14:sldId id="1988"/>
            <p14:sldId id="1987"/>
            <p14:sldId id="302"/>
            <p14:sldId id="310"/>
            <p14:sldId id="745"/>
            <p14:sldId id="1870"/>
            <p14:sldId id="358"/>
            <p14:sldId id="429"/>
            <p14:sldId id="262"/>
            <p14:sldId id="1869"/>
            <p14:sldId id="535"/>
            <p14:sldId id="551"/>
            <p14:sldId id="1857"/>
            <p14:sldId id="1813"/>
            <p14:sldId id="549"/>
            <p14:sldId id="1862"/>
          </p14:sldIdLst>
        </p14:section>
      </p14:sectionLst>
    </p:ex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 id="5" name="Eric Juttner" initials="EJ" lastIdx="1" clrIdx="4">
    <p:extLst>
      <p:ext uri="{19B8F6BF-5375-455C-9EA6-DF929625EA0E}">
        <p15:presenceInfo xmlns:p15="http://schemas.microsoft.com/office/powerpoint/2012/main" userId="Eric Juttn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744"/>
    <a:srgbClr val="FFB612"/>
    <a:srgbClr val="412D5D"/>
    <a:srgbClr val="424242"/>
    <a:srgbClr val="EAEAEA"/>
    <a:srgbClr val="232F3E"/>
    <a:srgbClr val="311F4A"/>
    <a:srgbClr val="2E84BB"/>
    <a:srgbClr val="28303B"/>
    <a:srgbClr val="2831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0"/>
    <p:restoredTop sz="90208"/>
  </p:normalViewPr>
  <p:slideViewPr>
    <p:cSldViewPr snapToGrid="0">
      <p:cViewPr varScale="1">
        <p:scale>
          <a:sx n="147" d="100"/>
          <a:sy n="147" d="100"/>
        </p:scale>
        <p:origin x="232" y="216"/>
      </p:cViewPr>
      <p:guideLst>
        <p:guide orient="horz" pos="1680"/>
        <p:guide pos="984"/>
        <p:guide pos="3432"/>
        <p:guide orient="horz" pos="266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5944" y="3536"/>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Column1</c:v>
                </c:pt>
              </c:strCache>
            </c:strRef>
          </c:tx>
          <c:spPr>
            <a:solidFill>
              <a:schemeClr val="bg2"/>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0D89-4AE6-A8F4-54FC14281315}"/>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0D89-4AE6-A8F4-54FC14281315}"/>
              </c:ext>
            </c:extLst>
          </c:dPt>
          <c:cat>
            <c:strRef>
              <c:f>Sheet1!$A$2:$A$3</c:f>
              <c:strCache>
                <c:ptCount val="2"/>
                <c:pt idx="0">
                  <c:v>1st Qtr</c:v>
                </c:pt>
                <c:pt idx="1">
                  <c:v>2nd Qtr</c:v>
                </c:pt>
              </c:strCache>
            </c:strRef>
          </c:cat>
          <c:val>
            <c:numRef>
              <c:f>Sheet1!$B$2:$B$3</c:f>
              <c:numCache>
                <c:formatCode>0%</c:formatCode>
                <c:ptCount val="2"/>
                <c:pt idx="0">
                  <c:v>0.79</c:v>
                </c:pt>
                <c:pt idx="1">
                  <c:v>0.21</c:v>
                </c:pt>
              </c:numCache>
            </c:numRef>
          </c:val>
          <c:extLst>
            <c:ext xmlns:c16="http://schemas.microsoft.com/office/drawing/2014/chart" uri="{C3380CC4-5D6E-409C-BE32-E72D297353CC}">
              <c16:uniqueId val="{00000004-0D89-4AE6-A8F4-54FC14281315}"/>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1-A36B-49C9-B063-EFB13E50D624}"/>
              </c:ext>
            </c:extLst>
          </c:dPt>
          <c:dPt>
            <c:idx val="1"/>
            <c:bubble3D val="0"/>
            <c:spPr>
              <a:solidFill>
                <a:schemeClr val="bg2">
                  <a:alpha val="47000"/>
                </a:schemeClr>
              </a:solidFill>
              <a:ln w="19050">
                <a:solidFill>
                  <a:schemeClr val="lt1"/>
                </a:solidFill>
              </a:ln>
              <a:effectLst/>
            </c:spPr>
            <c:extLst>
              <c:ext xmlns:c16="http://schemas.microsoft.com/office/drawing/2014/chart" uri="{C3380CC4-5D6E-409C-BE32-E72D297353CC}">
                <c16:uniqueId val="{00000003-A36B-49C9-B063-EFB13E50D624}"/>
              </c:ext>
            </c:extLst>
          </c:dPt>
          <c:cat>
            <c:strRef>
              <c:f>Sheet1!$A$2:$A$3</c:f>
              <c:strCache>
                <c:ptCount val="2"/>
                <c:pt idx="0">
                  <c:v>1st Qtr</c:v>
                </c:pt>
                <c:pt idx="1">
                  <c:v>2nd Qtr</c:v>
                </c:pt>
              </c:strCache>
            </c:strRef>
          </c:cat>
          <c:val>
            <c:numRef>
              <c:f>Sheet1!$B$2:$B$3</c:f>
              <c:numCache>
                <c:formatCode>0%</c:formatCode>
                <c:ptCount val="2"/>
                <c:pt idx="0">
                  <c:v>0.77</c:v>
                </c:pt>
                <c:pt idx="1">
                  <c:v>0.23</c:v>
                </c:pt>
              </c:numCache>
            </c:numRef>
          </c:val>
          <c:extLst>
            <c:ext xmlns:c16="http://schemas.microsoft.com/office/drawing/2014/chart" uri="{C3380CC4-5D6E-409C-BE32-E72D297353CC}">
              <c16:uniqueId val="{00000004-A36B-49C9-B063-EFB13E50D624}"/>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8B-41DD-A92D-A675F3FA762C}"/>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D8B-41DD-A92D-A675F3FA762C}"/>
              </c:ext>
            </c:extLst>
          </c:dPt>
          <c:cat>
            <c:strRef>
              <c:f>Sheet1!$A$2:$A$3</c:f>
              <c:strCache>
                <c:ptCount val="2"/>
                <c:pt idx="0">
                  <c:v>1st Qtr</c:v>
                </c:pt>
                <c:pt idx="1">
                  <c:v>2nd Qtr</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4-9D8B-41DD-A92D-A675F3FA762C}"/>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1-3BDA-4EE7-9ACA-A606091E2B14}"/>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3BDA-4EE7-9ACA-A606091E2B14}"/>
              </c:ext>
            </c:extLst>
          </c:dPt>
          <c:cat>
            <c:strRef>
              <c:f>Sheet1!$A$2:$A$3</c:f>
              <c:strCache>
                <c:ptCount val="2"/>
                <c:pt idx="0">
                  <c:v>1st Qtr</c:v>
                </c:pt>
                <c:pt idx="1">
                  <c:v>2nd Qtr</c:v>
                </c:pt>
              </c:strCache>
            </c:strRef>
          </c:cat>
          <c:val>
            <c:numRef>
              <c:f>Sheet1!$B$2:$B$3</c:f>
              <c:numCache>
                <c:formatCode>0%</c:formatCode>
                <c:ptCount val="2"/>
                <c:pt idx="0">
                  <c:v>0.32</c:v>
                </c:pt>
                <c:pt idx="1">
                  <c:v>0.68</c:v>
                </c:pt>
              </c:numCache>
            </c:numRef>
          </c:val>
          <c:extLst>
            <c:ext xmlns:c16="http://schemas.microsoft.com/office/drawing/2014/chart" uri="{C3380CC4-5D6E-409C-BE32-E72D297353CC}">
              <c16:uniqueId val="{00000004-3BDA-4EE7-9ACA-A606091E2B14}"/>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10/24/22</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10/24/22</a:t>
            </a:fld>
            <a:endParaRPr lang="en-US" dirty="0"/>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dirty="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dirty="0"/>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a:t>
            </a:fld>
            <a:endParaRPr lang="en-US" dirty="0"/>
          </a:p>
        </p:txBody>
      </p:sp>
    </p:spTree>
    <p:extLst>
      <p:ext uri="{BB962C8B-B14F-4D97-AF65-F5344CB8AC3E}">
        <p14:creationId xmlns:p14="http://schemas.microsoft.com/office/powerpoint/2010/main" val="1268838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ORCHESTRATE PROCESSES</a:t>
            </a:r>
          </a:p>
          <a:p>
            <a:endParaRPr lang="en-US" dirty="0"/>
          </a:p>
          <a:p>
            <a:r>
              <a:rPr lang="en-US" dirty="0"/>
              <a:t>Our architectural patterns have been to split things up. The problem is how to we connect them properly.</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15</a:t>
            </a:fld>
            <a:endParaRPr lang="en-US" dirty="0"/>
          </a:p>
        </p:txBody>
      </p:sp>
    </p:spTree>
    <p:extLst>
      <p:ext uri="{BB962C8B-B14F-4D97-AF65-F5344CB8AC3E}">
        <p14:creationId xmlns:p14="http://schemas.microsoft.com/office/powerpoint/2010/main" val="2969189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ORCHESTRATE PROCESSES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16</a:t>
            </a:fld>
            <a:endParaRPr lang="en-US" dirty="0"/>
          </a:p>
        </p:txBody>
      </p:sp>
    </p:spTree>
    <p:extLst>
      <p:ext uri="{BB962C8B-B14F-4D97-AF65-F5344CB8AC3E}">
        <p14:creationId xmlns:p14="http://schemas.microsoft.com/office/powerpoint/2010/main" val="3392893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18</a:t>
            </a:fld>
            <a:endParaRPr lang="en-US"/>
          </a:p>
        </p:txBody>
      </p:sp>
    </p:spTree>
    <p:extLst>
      <p:ext uri="{BB962C8B-B14F-4D97-AF65-F5344CB8AC3E}">
        <p14:creationId xmlns:p14="http://schemas.microsoft.com/office/powerpoint/2010/main" val="503980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next steps section will be your wrap up and thank you slides. We are going to add a slide for you to be able to list what’s next before we move to the contact us slide, so that will be available when we distribute the deck to all of Centric. </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19</a:t>
            </a:fld>
            <a:endParaRPr lang="en-US"/>
          </a:p>
        </p:txBody>
      </p:sp>
    </p:spTree>
    <p:extLst>
      <p:ext uri="{BB962C8B-B14F-4D97-AF65-F5344CB8AC3E}">
        <p14:creationId xmlns:p14="http://schemas.microsoft.com/office/powerpoint/2010/main" val="582846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28</a:t>
            </a:fld>
            <a:endParaRPr lang="en-US"/>
          </a:p>
        </p:txBody>
      </p:sp>
    </p:spTree>
    <p:extLst>
      <p:ext uri="{BB962C8B-B14F-4D97-AF65-F5344CB8AC3E}">
        <p14:creationId xmlns:p14="http://schemas.microsoft.com/office/powerpoint/2010/main" val="3216964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Designed Table of Contents if you want to incorporate page numbers and animation.</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29</a:t>
            </a:fld>
            <a:endParaRPr lang="en-US" dirty="0"/>
          </a:p>
        </p:txBody>
      </p:sp>
    </p:spTree>
    <p:extLst>
      <p:ext uri="{BB962C8B-B14F-4D97-AF65-F5344CB8AC3E}">
        <p14:creationId xmlns:p14="http://schemas.microsoft.com/office/powerpoint/2010/main" val="4168051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table of contents if you’re looking to create a table of contents quickly. </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30</a:t>
            </a:fld>
            <a:endParaRPr lang="en-US" dirty="0"/>
          </a:p>
        </p:txBody>
      </p:sp>
    </p:spTree>
    <p:extLst>
      <p:ext uri="{BB962C8B-B14F-4D97-AF65-F5344CB8AC3E}">
        <p14:creationId xmlns:p14="http://schemas.microsoft.com/office/powerpoint/2010/main" val="3210362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solidFill>
                  <a:srgbClr val="B3ABBD"/>
                </a:solidFill>
                <a:cs typeface="Arial" panose="020B0604020202020204" pitchFamily="34" charset="0"/>
              </a:rPr>
              <a:t>Include slide when outlining engagement types, you can use it in conjunction with slide 20</a:t>
            </a:r>
          </a:p>
          <a:p>
            <a:endParaRPr lang="en-US"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31</a:t>
            </a:fld>
            <a:endParaRPr lang="en-US" dirty="0"/>
          </a:p>
        </p:txBody>
      </p:sp>
    </p:spTree>
    <p:extLst>
      <p:ext uri="{BB962C8B-B14F-4D97-AF65-F5344CB8AC3E}">
        <p14:creationId xmlns:p14="http://schemas.microsoft.com/office/powerpoint/2010/main" val="3599926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32</a:t>
            </a:fld>
            <a:endParaRPr lang="en-US" dirty="0"/>
          </a:p>
        </p:txBody>
      </p:sp>
    </p:spTree>
    <p:extLst>
      <p:ext uri="{BB962C8B-B14F-4D97-AF65-F5344CB8AC3E}">
        <p14:creationId xmlns:p14="http://schemas.microsoft.com/office/powerpoint/2010/main" val="2382773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headshot image gets distorted when you fill the yellow circle background, go to Picture Format </a:t>
            </a:r>
            <a:r>
              <a:rPr lang="en-US" dirty="0">
                <a:sym typeface="Wingdings" pitchFamily="2" charset="2"/>
              </a:rPr>
              <a:t> click the down carrot next to Crop  Click Fit  resize image to fit the circle while holding Shift.</a:t>
            </a:r>
            <a:endParaRPr lang="en-US"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33</a:t>
            </a:fld>
            <a:endParaRPr lang="en-US" dirty="0"/>
          </a:p>
        </p:txBody>
      </p:sp>
    </p:spTree>
    <p:extLst>
      <p:ext uri="{BB962C8B-B14F-4D97-AF65-F5344CB8AC3E}">
        <p14:creationId xmlns:p14="http://schemas.microsoft.com/office/powerpoint/2010/main" val="353051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5</a:t>
            </a:fld>
            <a:endParaRPr lang="en-US" dirty="0"/>
          </a:p>
        </p:txBody>
      </p:sp>
    </p:spTree>
    <p:extLst>
      <p:ext uri="{BB962C8B-B14F-4D97-AF65-F5344CB8AC3E}">
        <p14:creationId xmlns:p14="http://schemas.microsoft.com/office/powerpoint/2010/main" val="2552875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r>
              <a:rPr lang="en-US" dirty="0"/>
              <a:t>Quote</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34</a:t>
            </a:fld>
            <a:endParaRPr lang="en-US" dirty="0"/>
          </a:p>
        </p:txBody>
      </p:sp>
    </p:spTree>
    <p:extLst>
      <p:ext uri="{BB962C8B-B14F-4D97-AF65-F5344CB8AC3E}">
        <p14:creationId xmlns:p14="http://schemas.microsoft.com/office/powerpoint/2010/main" val="2676077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36</a:t>
            </a:fld>
            <a:endParaRPr lang="en-US" dirty="0"/>
          </a:p>
        </p:txBody>
      </p:sp>
    </p:spTree>
    <p:extLst>
      <p:ext uri="{BB962C8B-B14F-4D97-AF65-F5344CB8AC3E}">
        <p14:creationId xmlns:p14="http://schemas.microsoft.com/office/powerpoint/2010/main" val="4198229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None/>
            </a:pPr>
            <a:endParaRPr lang="en-US" sz="1400" dirty="0"/>
          </a:p>
        </p:txBody>
      </p:sp>
    </p:spTree>
    <p:extLst>
      <p:ext uri="{BB962C8B-B14F-4D97-AF65-F5344CB8AC3E}">
        <p14:creationId xmlns:p14="http://schemas.microsoft.com/office/powerpoint/2010/main" val="3277739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28A0-C91C-FA4E-9F6C-AA95D70C275C}" type="slidenum">
              <a:rPr lang="en-US" smtClean="0"/>
              <a:t>40</a:t>
            </a:fld>
            <a:endParaRPr lang="en-US" dirty="0"/>
          </a:p>
        </p:txBody>
      </p:sp>
    </p:spTree>
    <p:extLst>
      <p:ext uri="{BB962C8B-B14F-4D97-AF65-F5344CB8AC3E}">
        <p14:creationId xmlns:p14="http://schemas.microsoft.com/office/powerpoint/2010/main" val="1832457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43</a:t>
            </a:fld>
            <a:endParaRPr lang="en-US" dirty="0"/>
          </a:p>
        </p:txBody>
      </p:sp>
    </p:spTree>
    <p:extLst>
      <p:ext uri="{BB962C8B-B14F-4D97-AF65-F5344CB8AC3E}">
        <p14:creationId xmlns:p14="http://schemas.microsoft.com/office/powerpoint/2010/main" val="1464819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r>
              <a:rPr lang="en-US" dirty="0"/>
              <a:t>Checkpoint to crowd – who is doing what?</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44</a:t>
            </a:fld>
            <a:endParaRPr lang="en-US" dirty="0"/>
          </a:p>
        </p:txBody>
      </p:sp>
    </p:spTree>
    <p:extLst>
      <p:ext uri="{BB962C8B-B14F-4D97-AF65-F5344CB8AC3E}">
        <p14:creationId xmlns:p14="http://schemas.microsoft.com/office/powerpoint/2010/main" val="2550494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r>
              <a:rPr lang="en-US" dirty="0"/>
              <a:t>Potential Stat: </a:t>
            </a:r>
            <a:r>
              <a:rPr lang="en-US" baseline="0" dirty="0"/>
              <a:t>“20 Billion connected devices by 2020”?</a:t>
            </a:r>
          </a:p>
          <a:p>
            <a:pPr marL="228600" indent="-228600">
              <a:buAutoNum type="arabicPeriod"/>
            </a:pPr>
            <a:endParaRPr lang="en-US" baseline="0"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47</a:t>
            </a:fld>
            <a:endParaRPr lang="en-US" dirty="0"/>
          </a:p>
        </p:txBody>
      </p:sp>
    </p:spTree>
    <p:extLst>
      <p:ext uri="{BB962C8B-B14F-4D97-AF65-F5344CB8AC3E}">
        <p14:creationId xmlns:p14="http://schemas.microsoft.com/office/powerpoint/2010/main" val="1542025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endParaRPr lang="en-US" dirty="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48</a:t>
            </a:fld>
            <a:endParaRPr lang="en-US" dirty="0"/>
          </a:p>
        </p:txBody>
      </p:sp>
    </p:spTree>
    <p:extLst>
      <p:ext uri="{BB962C8B-B14F-4D97-AF65-F5344CB8AC3E}">
        <p14:creationId xmlns:p14="http://schemas.microsoft.com/office/powerpoint/2010/main" val="686481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r>
              <a:rPr lang="en-US" dirty="0"/>
              <a:t>True innovation has seen missteps from organizations because it is complex and requires moving the organization into new places and avoiding obstacles.  Want to review three stories on how we have been able to do this</a:t>
            </a:r>
          </a:p>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49</a:t>
            </a:fld>
            <a:endParaRPr lang="en-US" dirty="0"/>
          </a:p>
        </p:txBody>
      </p:sp>
    </p:spTree>
    <p:extLst>
      <p:ext uri="{BB962C8B-B14F-4D97-AF65-F5344CB8AC3E}">
        <p14:creationId xmlns:p14="http://schemas.microsoft.com/office/powerpoint/2010/main" val="4049651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normAutofit/>
          </a:bodyPr>
          <a:lstStyle/>
          <a:p>
            <a:pPr>
              <a:buFontTx/>
              <a:buNone/>
            </a:pPr>
            <a:endParaRPr lang="en-US" baseline="0"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50</a:t>
            </a:fld>
            <a:endParaRPr lang="en-US" dirty="0"/>
          </a:p>
        </p:txBody>
      </p:sp>
    </p:spTree>
    <p:extLst>
      <p:ext uri="{BB962C8B-B14F-4D97-AF65-F5344CB8AC3E}">
        <p14:creationId xmlns:p14="http://schemas.microsoft.com/office/powerpoint/2010/main" val="3843937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Cloud</a:t>
            </a:r>
          </a:p>
          <a:p>
            <a:pPr marL="171450" indent="-171450">
              <a:buFont typeface="Arial" panose="020B0604020202020204" pitchFamily="34" charset="0"/>
              <a:buChar char="•"/>
            </a:pPr>
            <a:r>
              <a:rPr lang="en-US" dirty="0"/>
              <a:t>Automation</a:t>
            </a:r>
          </a:p>
          <a:p>
            <a:pPr marL="171450" indent="-171450">
              <a:buFont typeface="Arial" panose="020B0604020202020204" pitchFamily="34" charset="0"/>
              <a:buChar char="•"/>
            </a:pPr>
            <a:r>
              <a:rPr lang="en-US" dirty="0"/>
              <a:t>Test Automation </a:t>
            </a:r>
          </a:p>
          <a:p>
            <a:pPr marL="171450" indent="-171450">
              <a:buFont typeface="Arial" panose="020B0604020202020204" pitchFamily="34" charset="0"/>
              <a:buChar char="•"/>
            </a:pPr>
            <a:r>
              <a:rPr lang="en-US" dirty="0"/>
              <a:t>Continuous Integration</a:t>
            </a:r>
          </a:p>
          <a:p>
            <a:pPr marL="171450" indent="-171450">
              <a:buFont typeface="Arial" panose="020B0604020202020204" pitchFamily="34" charset="0"/>
              <a:buChar char="•"/>
            </a:pPr>
            <a:r>
              <a:rPr lang="en-US" dirty="0"/>
              <a:t>Continuous Delivery</a:t>
            </a:r>
          </a:p>
          <a:p>
            <a:pPr marL="171450" indent="-171450">
              <a:buFont typeface="Arial" panose="020B0604020202020204" pitchFamily="34" charset="0"/>
              <a:buChar char="•"/>
            </a:pPr>
            <a:r>
              <a:rPr lang="en-US" dirty="0"/>
              <a:t>Streaming Analytics</a:t>
            </a:r>
          </a:p>
          <a:p>
            <a:pPr marL="171450" indent="-171450">
              <a:buFont typeface="Arial" panose="020B0604020202020204" pitchFamily="34" charset="0"/>
              <a:buChar char="•"/>
            </a:pPr>
            <a:r>
              <a:rPr lang="en-US" dirty="0"/>
              <a:t>Business Agility</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6</a:t>
            </a:fld>
            <a:endParaRPr lang="en-US" dirty="0"/>
          </a:p>
        </p:txBody>
      </p:sp>
    </p:spTree>
    <p:extLst>
      <p:ext uri="{BB962C8B-B14F-4D97-AF65-F5344CB8AC3E}">
        <p14:creationId xmlns:p14="http://schemas.microsoft.com/office/powerpoint/2010/main" val="1009695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next steps section will be your wrap up and thank you slides. We are going to add a slide for you to be able to list what’s next before we move to the contact us slide, so that will be available when we distribute the deck to all of Centric. </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52</a:t>
            </a:fld>
            <a:endParaRPr lang="en-US"/>
          </a:p>
        </p:txBody>
      </p:sp>
    </p:spTree>
    <p:extLst>
      <p:ext uri="{BB962C8B-B14F-4D97-AF65-F5344CB8AC3E}">
        <p14:creationId xmlns:p14="http://schemas.microsoft.com/office/powerpoint/2010/main" val="3064517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to Centric </a:t>
            </a:r>
            <a:r>
              <a:rPr lang="en-US" dirty="0" err="1"/>
              <a:t>terminlogoy</a:t>
            </a:r>
            <a:r>
              <a:rPr lang="en-US" dirty="0"/>
              <a:t> and align to our Service Offerings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7</a:t>
            </a:fld>
            <a:endParaRPr lang="en-US" dirty="0"/>
          </a:p>
        </p:txBody>
      </p:sp>
    </p:spTree>
    <p:extLst>
      <p:ext uri="{BB962C8B-B14F-4D97-AF65-F5344CB8AC3E}">
        <p14:creationId xmlns:p14="http://schemas.microsoft.com/office/powerpoint/2010/main" val="374521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8</a:t>
            </a:fld>
            <a:endParaRPr lang="en-US" dirty="0"/>
          </a:p>
        </p:txBody>
      </p:sp>
    </p:spTree>
    <p:extLst>
      <p:ext uri="{BB962C8B-B14F-4D97-AF65-F5344CB8AC3E}">
        <p14:creationId xmlns:p14="http://schemas.microsoft.com/office/powerpoint/2010/main" val="4246395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9</a:t>
            </a:fld>
            <a:endParaRPr lang="en-US" dirty="0"/>
          </a:p>
        </p:txBody>
      </p:sp>
    </p:spTree>
    <p:extLst>
      <p:ext uri="{BB962C8B-B14F-4D97-AF65-F5344CB8AC3E}">
        <p14:creationId xmlns:p14="http://schemas.microsoft.com/office/powerpoint/2010/main" val="155505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10</a:t>
            </a:fld>
            <a:endParaRPr lang="en-US" dirty="0"/>
          </a:p>
        </p:txBody>
      </p:sp>
    </p:spTree>
    <p:extLst>
      <p:ext uri="{BB962C8B-B14F-4D97-AF65-F5344CB8AC3E}">
        <p14:creationId xmlns:p14="http://schemas.microsoft.com/office/powerpoint/2010/main" val="28992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down the silos.</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11</a:t>
            </a:fld>
            <a:endParaRPr lang="en-US" dirty="0"/>
          </a:p>
        </p:txBody>
      </p:sp>
    </p:spTree>
    <p:extLst>
      <p:ext uri="{BB962C8B-B14F-4D97-AF65-F5344CB8AC3E}">
        <p14:creationId xmlns:p14="http://schemas.microsoft.com/office/powerpoint/2010/main" val="3505867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r>
              <a:rPr lang="en-US" dirty="0"/>
              <a:t>Potential Stat: </a:t>
            </a:r>
            <a:r>
              <a:rPr lang="en-US" baseline="0" dirty="0"/>
              <a:t>“20 Billion connected devices by 2020”?</a:t>
            </a:r>
          </a:p>
          <a:p>
            <a:pPr marL="228600" indent="-228600">
              <a:buAutoNum type="arabicPeriod"/>
            </a:pPr>
            <a:endParaRPr lang="en-US" baseline="0"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13</a:t>
            </a:fld>
            <a:endParaRPr lang="en-US" dirty="0"/>
          </a:p>
        </p:txBody>
      </p:sp>
    </p:spTree>
    <p:extLst>
      <p:ext uri="{BB962C8B-B14F-4D97-AF65-F5344CB8AC3E}">
        <p14:creationId xmlns:p14="http://schemas.microsoft.com/office/powerpoint/2010/main" val="838153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39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4EBAB20A-1805-2642-9AF4-459F5C4722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90000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F1C8864A-7436-914C-9A95-6644EC0233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339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E8420158-40FE-C848-852D-870E6AA7E7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23651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223910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endParaRPr lang="en-US" dirty="0"/>
          </a:p>
        </p:txBody>
      </p:sp>
    </p:spTree>
    <p:extLst>
      <p:ext uri="{BB962C8B-B14F-4D97-AF65-F5344CB8AC3E}">
        <p14:creationId xmlns:p14="http://schemas.microsoft.com/office/powerpoint/2010/main" val="3576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158254"/>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42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320438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2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900018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86731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2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489718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346081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dirty="0"/>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04431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C4C8B9F6-18D3-F34F-A367-73B1553311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55092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6DC8573C-9DB1-174F-9712-832EFA0572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0250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endParaRPr lang="en-US" dirty="0"/>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dirty="0"/>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562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dirty="0"/>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7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
        <p:nvSpPr>
          <p:cNvPr id="10" name="TextBox 9">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Drag picture to placeholder or click icon to add</a:t>
            </a:r>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722"/>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4909538" y="647749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9217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BDAE5DC-E10D-F042-8C28-23799DF072E6}"/>
              </a:ext>
            </a:extLst>
          </p:cNvPr>
          <p:cNvSpPr>
            <a:spLocks noGrp="1"/>
          </p:cNvSpPr>
          <p:nvPr>
            <p:ph type="title"/>
          </p:nvPr>
        </p:nvSpPr>
        <p:spPr>
          <a:xfrm>
            <a:off x="303213" y="386004"/>
            <a:ext cx="10515600" cy="668225"/>
          </a:xfrm>
          <a:prstGeom prst="rect">
            <a:avLst/>
          </a:prstGeom>
        </p:spPr>
        <p:txBody>
          <a:bodyPr/>
          <a:lstStyle>
            <a:lvl1pPr>
              <a:defRPr b="0"/>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5684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Drag picture to placeholder or click icon to add</a:t>
            </a:r>
            <a:endParaRPr lang="en-US" dirty="0"/>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bg1"/>
                </a:solidFill>
                <a:latin typeface="Arial" panose="020B0604020202020204" pitchFamily="34" charset="0"/>
                <a:cs typeface="Arial" panose="020B0604020202020204" pitchFamily="34" charset="0"/>
              </a:rPr>
              <a:t>PROPRIETARY AND CONFIDENTIAL</a:t>
            </a:r>
            <a:endParaRPr lang="en-US" sz="800" b="0" i="0" dirty="0">
              <a:solidFill>
                <a:schemeClr val="bg1"/>
              </a:solidFill>
              <a:latin typeface="Arial" panose="020B0604020202020204" pitchFamily="34" charset="0"/>
            </a:endParaRPr>
          </a:p>
        </p:txBody>
      </p:sp>
      <p:sp>
        <p:nvSpPr>
          <p:cNvPr id="16"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7" name="Oval 16">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0716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01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1AB36FB6-1E4C-764A-B69D-F5349565A5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88159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image" Target="../media/image1.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image" Target="../media/image1.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Tree>
    <p:extLst>
      <p:ext uri="{BB962C8B-B14F-4D97-AF65-F5344CB8AC3E}">
        <p14:creationId xmlns:p14="http://schemas.microsoft.com/office/powerpoint/2010/main" val="3251991130"/>
      </p:ext>
    </p:extLst>
  </p:cSld>
  <p:clrMap bg1="lt1" tx1="dk1" bg2="lt2" tx2="dk2" accent1="accent1" accent2="accent2" accent3="accent3" accent4="accent4" accent5="accent5" accent6="accent6" hlink="hlink" folHlink="folHlink"/>
  <p:sldLayoutIdLst>
    <p:sldLayoutId id="2147484220" r:id="rId1"/>
    <p:sldLayoutId id="2147484216" r:id="rId2"/>
    <p:sldLayoutId id="2147484169" r:id="rId3"/>
    <p:sldLayoutId id="2147484187" r:id="rId4"/>
    <p:sldLayoutId id="2147484212" r:id="rId5"/>
    <p:sldLayoutId id="2147484190" r:id="rId6"/>
    <p:sldLayoutId id="2147484204" r:id="rId7"/>
    <p:sldLayoutId id="2147484224" r:id="rId8"/>
    <p:sldLayoutId id="2147484167" r:id="rId9"/>
    <p:sldLayoutId id="2147484221" r:id="rId10"/>
    <p:sldLayoutId id="2147484222" r:id="rId11"/>
    <p:sldLayoutId id="2147484223" r:id="rId12"/>
    <p:sldLayoutId id="2147484188" r:id="rId13"/>
    <p:sldLayoutId id="2147484227" r:id="rId14"/>
    <p:sldLayoutId id="2147484206" r:id="rId15"/>
    <p:sldLayoutId id="2147484217" r:id="rId16"/>
    <p:sldLayoutId id="2147484208" r:id="rId17"/>
    <p:sldLayoutId id="2147484218" r:id="rId18"/>
    <p:sldLayoutId id="2147484194" r:id="rId19"/>
    <p:sldLayoutId id="2147484219" r:id="rId20"/>
    <p:sldLayoutId id="214748422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userDrawn="1">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5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448289392"/>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 id="2147484270" r:id="rId19"/>
    <p:sldLayoutId id="2147484271" r:id="rId20"/>
    <p:sldLayoutId id="214748427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hyperlink" Target="mailto:lisette.albert@centricconsulting.com"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hyperlink" Target="https://share.vidyard.com/watch/rEhkHfCL6kC6dCCyQb5xY5" TargetMode="External"/><Relationship Id="rId3" Type="http://schemas.openxmlformats.org/officeDocument/2006/relationships/hyperlink" Target="https://share.vidyard.com/watch/hUeLGMtE8vmZJ2mtofdTpK" TargetMode="External"/><Relationship Id="rId7" Type="http://schemas.openxmlformats.org/officeDocument/2006/relationships/hyperlink" Target="https://share.vidyard.com/watch/TzxrMMy3ibzSPyUk8LoVQN" TargetMode="External"/><Relationship Id="rId12" Type="http://schemas.openxmlformats.org/officeDocument/2006/relationships/image" Target="../media/image34.png"/><Relationship Id="rId2" Type="http://schemas.openxmlformats.org/officeDocument/2006/relationships/hyperlink" Target="https://share.vidyard.com/watch/CyKrGtwuMgkf4DvXsAFXza" TargetMode="External"/><Relationship Id="rId1" Type="http://schemas.openxmlformats.org/officeDocument/2006/relationships/slideLayout" Target="../slideLayouts/slideLayout4.xml"/><Relationship Id="rId6" Type="http://schemas.openxmlformats.org/officeDocument/2006/relationships/hyperlink" Target="https://share.vidyard.com/watch/UBmFWq7SDjyddNNgYF3AhJ?" TargetMode="External"/><Relationship Id="rId11" Type="http://schemas.openxmlformats.org/officeDocument/2006/relationships/image" Target="../media/image33.png"/><Relationship Id="rId5" Type="http://schemas.openxmlformats.org/officeDocument/2006/relationships/hyperlink" Target="https://share.vidyard.com/watch/qPawAoGsbw2uFZtkS7MUbT?" TargetMode="External"/><Relationship Id="rId10" Type="http://schemas.openxmlformats.org/officeDocument/2006/relationships/hyperlink" Target="https://share.vidyard.com/watch/zBEAL46YkVvBy11u8BSS6u" TargetMode="External"/><Relationship Id="rId4" Type="http://schemas.openxmlformats.org/officeDocument/2006/relationships/hyperlink" Target="https://share.vidyard.com/watch/BcjnG5EbrMzE3zjRo9Bv1F?" TargetMode="External"/><Relationship Id="rId9" Type="http://schemas.openxmlformats.org/officeDocument/2006/relationships/hyperlink" Target="https://share.vidyard.com/watch/LEyT92m16ZxXU2VbWJSb9Y"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emf"/><Relationship Id="rId4" Type="http://schemas.openxmlformats.org/officeDocument/2006/relationships/image" Target="../media/image37.jpeg"/><Relationship Id="rId9" Type="http://schemas.openxmlformats.org/officeDocument/2006/relationships/image" Target="../media/image42.emf"/></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emf"/><Relationship Id="rId7" Type="http://schemas.openxmlformats.org/officeDocument/2006/relationships/image" Target="../media/image50.png"/><Relationship Id="rId2" Type="http://schemas.openxmlformats.org/officeDocument/2006/relationships/image" Target="../media/image46.emf"/><Relationship Id="rId1" Type="http://schemas.openxmlformats.org/officeDocument/2006/relationships/slideLayout" Target="../slideLayouts/slideLayout4.xml"/><Relationship Id="rId6" Type="http://schemas.openxmlformats.org/officeDocument/2006/relationships/image" Target="../media/image49.emf"/><Relationship Id="rId5" Type="http://schemas.openxmlformats.org/officeDocument/2006/relationships/image" Target="../media/image48.png"/><Relationship Id="rId4" Type="http://schemas.openxmlformats.org/officeDocument/2006/relationships/image" Target="../media/image5.emf"/></Relationships>
</file>

<file path=ppt/slides/_rels/slide28.xml.rels><?xml version="1.0" encoding="UTF-8" standalone="yes"?>
<Relationships xmlns="http://schemas.openxmlformats.org/package/2006/relationships"><Relationship Id="rId13" Type="http://schemas.openxmlformats.org/officeDocument/2006/relationships/image" Target="../media/image61.emf"/><Relationship Id="rId18" Type="http://schemas.openxmlformats.org/officeDocument/2006/relationships/image" Target="../media/image66.emf"/><Relationship Id="rId26" Type="http://schemas.openxmlformats.org/officeDocument/2006/relationships/image" Target="../media/image73.emf"/><Relationship Id="rId3" Type="http://schemas.openxmlformats.org/officeDocument/2006/relationships/hyperlink" Target="https://centricconsulting.smugmug.com/" TargetMode="External"/><Relationship Id="rId21" Type="http://schemas.openxmlformats.org/officeDocument/2006/relationships/image" Target="../media/image68.emf"/><Relationship Id="rId7" Type="http://schemas.openxmlformats.org/officeDocument/2006/relationships/image" Target="../media/image55.emf"/><Relationship Id="rId12" Type="http://schemas.openxmlformats.org/officeDocument/2006/relationships/image" Target="../media/image60.emf"/><Relationship Id="rId17" Type="http://schemas.openxmlformats.org/officeDocument/2006/relationships/image" Target="../media/image65.emf"/><Relationship Id="rId25" Type="http://schemas.openxmlformats.org/officeDocument/2006/relationships/image" Target="../media/image72.emf"/><Relationship Id="rId33" Type="http://schemas.openxmlformats.org/officeDocument/2006/relationships/image" Target="../media/image30.emf"/><Relationship Id="rId2" Type="http://schemas.openxmlformats.org/officeDocument/2006/relationships/notesSlide" Target="../notesSlides/notesSlide14.xml"/><Relationship Id="rId16" Type="http://schemas.openxmlformats.org/officeDocument/2006/relationships/image" Target="../media/image64.emf"/><Relationship Id="rId20" Type="http://schemas.openxmlformats.org/officeDocument/2006/relationships/image" Target="../media/image67.emf"/><Relationship Id="rId29" Type="http://schemas.openxmlformats.org/officeDocument/2006/relationships/image" Target="../media/image76.emf"/><Relationship Id="rId1" Type="http://schemas.openxmlformats.org/officeDocument/2006/relationships/slideLayout" Target="../slideLayouts/slideLayout4.xml"/><Relationship Id="rId6" Type="http://schemas.openxmlformats.org/officeDocument/2006/relationships/image" Target="../media/image54.emf"/><Relationship Id="rId11" Type="http://schemas.openxmlformats.org/officeDocument/2006/relationships/image" Target="../media/image59.emf"/><Relationship Id="rId24" Type="http://schemas.openxmlformats.org/officeDocument/2006/relationships/image" Target="../media/image71.emf"/><Relationship Id="rId32" Type="http://schemas.openxmlformats.org/officeDocument/2006/relationships/image" Target="../media/image79.emf"/><Relationship Id="rId5" Type="http://schemas.openxmlformats.org/officeDocument/2006/relationships/image" Target="../media/image53.emf"/><Relationship Id="rId15" Type="http://schemas.openxmlformats.org/officeDocument/2006/relationships/image" Target="../media/image63.emf"/><Relationship Id="rId23" Type="http://schemas.openxmlformats.org/officeDocument/2006/relationships/image" Target="../media/image70.emf"/><Relationship Id="rId28" Type="http://schemas.openxmlformats.org/officeDocument/2006/relationships/image" Target="../media/image75.emf"/><Relationship Id="rId10" Type="http://schemas.openxmlformats.org/officeDocument/2006/relationships/image" Target="../media/image58.emf"/><Relationship Id="rId19" Type="http://schemas.openxmlformats.org/officeDocument/2006/relationships/image" Target="../media/image31.emf"/><Relationship Id="rId31" Type="http://schemas.openxmlformats.org/officeDocument/2006/relationships/image" Target="../media/image7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emf"/><Relationship Id="rId22" Type="http://schemas.openxmlformats.org/officeDocument/2006/relationships/image" Target="../media/image69.emf"/><Relationship Id="rId27" Type="http://schemas.openxmlformats.org/officeDocument/2006/relationships/image" Target="../media/image74.emf"/><Relationship Id="rId30" Type="http://schemas.openxmlformats.org/officeDocument/2006/relationships/image" Target="../media/image77.emf"/><Relationship Id="rId8" Type="http://schemas.openxmlformats.org/officeDocument/2006/relationships/image" Target="../media/image56.emf"/></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8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4.jpe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89.emf"/><Relationship Id="rId1" Type="http://schemas.openxmlformats.org/officeDocument/2006/relationships/slideLayout" Target="../slideLayouts/slideLayout3.xml"/><Relationship Id="rId5" Type="http://schemas.openxmlformats.org/officeDocument/2006/relationships/image" Target="../media/image91.emf"/><Relationship Id="rId4" Type="http://schemas.openxmlformats.org/officeDocument/2006/relationships/image" Target="../media/image9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02.emf"/><Relationship Id="rId5" Type="http://schemas.openxmlformats.org/officeDocument/2006/relationships/image" Target="../media/image10.png"/><Relationship Id="rId4" Type="http://schemas.openxmlformats.org/officeDocument/2006/relationships/image" Target="../media/image101.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a:xfrm>
            <a:off x="538160" y="3678747"/>
            <a:ext cx="11582400" cy="518266"/>
          </a:xfrm>
        </p:spPr>
        <p:txBody>
          <a:bodyPr/>
          <a:lstStyle/>
          <a:p>
            <a:r>
              <a:rPr lang="en-US" dirty="0"/>
              <a:t>Shawn Wallace</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a:xfrm>
            <a:off x="533400" y="2016255"/>
            <a:ext cx="11584516" cy="656503"/>
          </a:xfrm>
        </p:spPr>
        <p:txBody>
          <a:bodyPr/>
          <a:lstStyle/>
          <a:p>
            <a:r>
              <a:rPr lang="en-US" dirty="0" err="1"/>
              <a:t>Cincyville</a:t>
            </a:r>
            <a:r>
              <a:rPr lang="en-US" dirty="0"/>
              <a:t> Tech Circle and </a:t>
            </a:r>
            <a:br>
              <a:rPr lang="en-US" dirty="0"/>
            </a:br>
            <a:r>
              <a:rPr lang="en-US" dirty="0"/>
              <a:t>Data &amp; Analytics Meetup</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p:txBody>
          <a:bodyPr/>
          <a:lstStyle/>
          <a:p>
            <a:r>
              <a:rPr lang="en-US" dirty="0"/>
              <a:t>October 2022</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3505313" y="185502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3200" dirty="0"/>
              <a:t>Business Consulting Services</a:t>
            </a:r>
          </a:p>
        </p:txBody>
      </p:sp>
      <p:sp>
        <p:nvSpPr>
          <p:cNvPr id="3" name="Oval 2">
            <a:extLst>
              <a:ext uri="{FF2B5EF4-FFF2-40B4-BE49-F238E27FC236}">
                <a16:creationId xmlns:a16="http://schemas.microsoft.com/office/drawing/2014/main" id="{A7C37875-AEEB-0621-FD1D-C8B515A31AD1}"/>
              </a:ext>
            </a:extLst>
          </p:cNvPr>
          <p:cNvSpPr/>
          <p:nvPr/>
        </p:nvSpPr>
        <p:spPr>
          <a:xfrm>
            <a:off x="4267200" y="1159700"/>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t>MSD</a:t>
            </a:r>
          </a:p>
          <a:p>
            <a:pPr algn="ctr"/>
            <a:r>
              <a:rPr lang="en-US" sz="3200" dirty="0"/>
              <a:t>Salesforce</a:t>
            </a:r>
          </a:p>
          <a:p>
            <a:pPr algn="ctr"/>
            <a:r>
              <a:rPr lang="en-US" sz="3200" dirty="0"/>
              <a:t>Modern Workplace</a:t>
            </a:r>
          </a:p>
        </p:txBody>
      </p:sp>
      <p:sp>
        <p:nvSpPr>
          <p:cNvPr id="4" name="Oval 3">
            <a:extLst>
              <a:ext uri="{FF2B5EF4-FFF2-40B4-BE49-F238E27FC236}">
                <a16:creationId xmlns:a16="http://schemas.microsoft.com/office/drawing/2014/main" id="{7EA024AB-17A6-8F0B-5B1F-DA8F8EBF78D0}"/>
              </a:ext>
            </a:extLst>
          </p:cNvPr>
          <p:cNvSpPr/>
          <p:nvPr/>
        </p:nvSpPr>
        <p:spPr>
          <a:xfrm>
            <a:off x="4962412" y="185502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3200" dirty="0">
                <a:ln>
                  <a:solidFill>
                    <a:schemeClr val="tx1"/>
                  </a:solidFill>
                </a:ln>
                <a:solidFill>
                  <a:schemeClr val="bg1"/>
                </a:solidFill>
              </a:rPr>
              <a:t>Data &amp; Analytics</a:t>
            </a:r>
          </a:p>
        </p:txBody>
      </p:sp>
      <p:sp>
        <p:nvSpPr>
          <p:cNvPr id="5" name="TextBox 4">
            <a:extLst>
              <a:ext uri="{FF2B5EF4-FFF2-40B4-BE49-F238E27FC236}">
                <a16:creationId xmlns:a16="http://schemas.microsoft.com/office/drawing/2014/main" id="{776F3120-FED8-CD75-5E57-234DD277EAB0}"/>
              </a:ext>
            </a:extLst>
          </p:cNvPr>
          <p:cNvSpPr txBox="1"/>
          <p:nvPr/>
        </p:nvSpPr>
        <p:spPr>
          <a:xfrm>
            <a:off x="188013" y="314029"/>
            <a:ext cx="1210588" cy="646331"/>
          </a:xfrm>
          <a:prstGeom prst="rect">
            <a:avLst/>
          </a:prstGeom>
          <a:noFill/>
        </p:spPr>
        <p:txBody>
          <a:bodyPr wrap="none" rtlCol="0">
            <a:spAutoFit/>
          </a:bodyPr>
          <a:lstStyle/>
          <a:p>
            <a:pPr algn="l"/>
            <a:r>
              <a:rPr lang="en-US" sz="3600" dirty="0">
                <a:latin typeface="Arial" panose="020B0604020202020204" pitchFamily="34" charset="0"/>
                <a:ea typeface="Open Sans" panose="020B0606030504020204" pitchFamily="34" charset="0"/>
                <a:cs typeface="Arial" panose="020B0604020202020204" pitchFamily="34" charset="0"/>
              </a:rPr>
              <a:t>2021</a:t>
            </a:r>
          </a:p>
        </p:txBody>
      </p:sp>
    </p:spTree>
    <p:extLst>
      <p:ext uri="{BB962C8B-B14F-4D97-AF65-F5344CB8AC3E}">
        <p14:creationId xmlns:p14="http://schemas.microsoft.com/office/powerpoint/2010/main" val="569224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9CA1-79C8-10A2-B3C1-B741B4707E6F}"/>
              </a:ext>
            </a:extLst>
          </p:cNvPr>
          <p:cNvSpPr>
            <a:spLocks noGrp="1"/>
          </p:cNvSpPr>
          <p:nvPr>
            <p:ph type="ctrTitle"/>
          </p:nvPr>
        </p:nvSpPr>
        <p:spPr/>
        <p:txBody>
          <a:bodyPr/>
          <a:lstStyle/>
          <a:p>
            <a:r>
              <a:rPr lang="en-US" dirty="0"/>
              <a:t>We need to start approaching our clients with cross-disciplined teams that collaborate on a combined solution.</a:t>
            </a:r>
          </a:p>
        </p:txBody>
      </p:sp>
    </p:spTree>
    <p:extLst>
      <p:ext uri="{BB962C8B-B14F-4D97-AF65-F5344CB8AC3E}">
        <p14:creationId xmlns:p14="http://schemas.microsoft.com/office/powerpoint/2010/main" val="3844092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0248-FF03-3AD0-16D8-2D5B300B67EA}"/>
              </a:ext>
            </a:extLst>
          </p:cNvPr>
          <p:cNvSpPr>
            <a:spLocks noGrp="1"/>
          </p:cNvSpPr>
          <p:nvPr>
            <p:ph type="title"/>
          </p:nvPr>
        </p:nvSpPr>
        <p:spPr/>
        <p:txBody>
          <a:bodyPr/>
          <a:lstStyle/>
          <a:p>
            <a:r>
              <a:rPr lang="en-US" dirty="0"/>
              <a:t>Enterprise/Integration Architecture</a:t>
            </a:r>
          </a:p>
        </p:txBody>
      </p:sp>
    </p:spTree>
    <p:extLst>
      <p:ext uri="{BB962C8B-B14F-4D97-AF65-F5344CB8AC3E}">
        <p14:creationId xmlns:p14="http://schemas.microsoft.com/office/powerpoint/2010/main" val="2100766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4D3E9D-C7EA-1F46-B782-4EA46504AF2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9892"/>
            <a:ext cx="12201264" cy="6987892"/>
          </a:xfrm>
          <a:prstGeom prst="rect">
            <a:avLst/>
          </a:prstGeom>
        </p:spPr>
      </p:pic>
      <p:sp>
        <p:nvSpPr>
          <p:cNvPr id="14" name="Rectangle 13">
            <a:extLst>
              <a:ext uri="{FF2B5EF4-FFF2-40B4-BE49-F238E27FC236}">
                <a16:creationId xmlns:a16="http://schemas.microsoft.com/office/drawing/2014/main" id="{37B47C12-71CA-154C-A532-6697E168DE38}"/>
              </a:ext>
            </a:extLst>
          </p:cNvPr>
          <p:cNvSpPr/>
          <p:nvPr/>
        </p:nvSpPr>
        <p:spPr>
          <a:xfrm>
            <a:off x="0" y="-146957"/>
            <a:ext cx="12192000" cy="7004957"/>
          </a:xfrm>
          <a:prstGeom prst="rect">
            <a:avLst/>
          </a:prstGeom>
          <a:solidFill>
            <a:schemeClr val="tx1">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BB88D83-69FF-E447-9349-D82770C48C03}"/>
              </a:ext>
            </a:extLst>
          </p:cNvPr>
          <p:cNvSpPr/>
          <p:nvPr/>
        </p:nvSpPr>
        <p:spPr>
          <a:xfrm>
            <a:off x="8994922" y="6319798"/>
            <a:ext cx="2557175" cy="369332"/>
          </a:xfrm>
          <a:prstGeom prst="rect">
            <a:avLst/>
          </a:prstGeom>
        </p:spPr>
        <p:txBody>
          <a:bodyPr wrap="none">
            <a:spAutoFit/>
          </a:bodyPr>
          <a:lstStyle/>
          <a:p>
            <a:r>
              <a:rPr lang="en-US" dirty="0">
                <a:solidFill>
                  <a:schemeClr val="bg2">
                    <a:lumMod val="75000"/>
                  </a:schemeClr>
                </a:solidFill>
                <a:latin typeface="Arial" panose="020B0604020202020204" pitchFamily="34" charset="0"/>
                <a:ea typeface="Open Sans" panose="020B0606030504020204" pitchFamily="34" charset="0"/>
                <a:cs typeface="Arial" panose="020B0604020202020204" pitchFamily="34" charset="0"/>
              </a:rPr>
              <a:t>Integration Architecture</a:t>
            </a:r>
          </a:p>
        </p:txBody>
      </p:sp>
      <p:pic>
        <p:nvPicPr>
          <p:cNvPr id="16" name="Picture 15">
            <a:extLst>
              <a:ext uri="{FF2B5EF4-FFF2-40B4-BE49-F238E27FC236}">
                <a16:creationId xmlns:a16="http://schemas.microsoft.com/office/drawing/2014/main" id="{F215E813-31E2-304C-8F41-C7F645A176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5" name="Title 4">
            <a:extLst>
              <a:ext uri="{FF2B5EF4-FFF2-40B4-BE49-F238E27FC236}">
                <a16:creationId xmlns:a16="http://schemas.microsoft.com/office/drawing/2014/main" id="{5D0DAC21-1C9B-9E45-B0A9-E55A31D306AE}"/>
              </a:ext>
            </a:extLst>
          </p:cNvPr>
          <p:cNvSpPr>
            <a:spLocks noGrp="1"/>
          </p:cNvSpPr>
          <p:nvPr>
            <p:ph type="ctrTitle"/>
          </p:nvPr>
        </p:nvSpPr>
        <p:spPr>
          <a:xfrm>
            <a:off x="303213" y="2029522"/>
            <a:ext cx="9976413" cy="2527730"/>
          </a:xfrm>
        </p:spPr>
        <p:txBody>
          <a:bodyPr/>
          <a:lstStyle/>
          <a:p>
            <a:r>
              <a:rPr lang="en-US" dirty="0">
                <a:solidFill>
                  <a:srgbClr val="F3B949"/>
                </a:solidFill>
                <a:ea typeface="Open Sans" panose="020B0606030504020204" pitchFamily="34" charset="0"/>
              </a:rPr>
              <a:t>Moving</a:t>
            </a:r>
            <a:r>
              <a:rPr lang="en-US" dirty="0">
                <a:ea typeface="Open Sans" panose="020B0606030504020204" pitchFamily="34" charset="0"/>
              </a:rPr>
              <a:t> data between subsystems to implement larger </a:t>
            </a:r>
            <a:r>
              <a:rPr lang="en-US" dirty="0">
                <a:solidFill>
                  <a:srgbClr val="F3B949"/>
                </a:solidFill>
                <a:ea typeface="Open Sans" panose="020B0606030504020204" pitchFamily="34" charset="0"/>
              </a:rPr>
              <a:t>business processes</a:t>
            </a:r>
            <a:r>
              <a:rPr lang="en-US" dirty="0">
                <a:ea typeface="Open Sans" panose="020B0606030504020204" pitchFamily="34" charset="0"/>
              </a:rPr>
              <a:t>.</a:t>
            </a:r>
            <a:endParaRPr lang="en-US" dirty="0"/>
          </a:p>
        </p:txBody>
      </p:sp>
      <p:sp>
        <p:nvSpPr>
          <p:cNvPr id="7" name="Slide Number Placeholder 9">
            <a:extLst>
              <a:ext uri="{FF2B5EF4-FFF2-40B4-BE49-F238E27FC236}">
                <a16:creationId xmlns:a16="http://schemas.microsoft.com/office/drawing/2014/main" id="{134F9B37-C6F9-8347-AADA-4AB3EF53B0EF}"/>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13</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8" name="Oval 7">
            <a:extLst>
              <a:ext uri="{FF2B5EF4-FFF2-40B4-BE49-F238E27FC236}">
                <a16:creationId xmlns:a16="http://schemas.microsoft.com/office/drawing/2014/main" id="{6D415D35-C14C-E848-87B3-39CEF9FD2EB9}"/>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1555366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3EA6-F3A4-F131-D1E2-09C9057199E1}"/>
              </a:ext>
            </a:extLst>
          </p:cNvPr>
          <p:cNvSpPr>
            <a:spLocks noGrp="1"/>
          </p:cNvSpPr>
          <p:nvPr>
            <p:ph type="title"/>
          </p:nvPr>
        </p:nvSpPr>
        <p:spPr/>
        <p:txBody>
          <a:bodyPr/>
          <a:lstStyle/>
          <a:p>
            <a:r>
              <a:rPr lang="en-US" dirty="0"/>
              <a:t>Monolith</a:t>
            </a:r>
          </a:p>
        </p:txBody>
      </p:sp>
      <p:sp>
        <p:nvSpPr>
          <p:cNvPr id="3" name="Rounded Rectangle 2">
            <a:extLst>
              <a:ext uri="{FF2B5EF4-FFF2-40B4-BE49-F238E27FC236}">
                <a16:creationId xmlns:a16="http://schemas.microsoft.com/office/drawing/2014/main" id="{A9D2E04A-F8DA-903A-34C8-B30F01FF8B0E}"/>
              </a:ext>
            </a:extLst>
          </p:cNvPr>
          <p:cNvSpPr/>
          <p:nvPr/>
        </p:nvSpPr>
        <p:spPr>
          <a:xfrm>
            <a:off x="5037322" y="1999205"/>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Orders</a:t>
            </a:r>
          </a:p>
        </p:txBody>
      </p:sp>
      <p:sp>
        <p:nvSpPr>
          <p:cNvPr id="4" name="Rounded Rectangle 3">
            <a:extLst>
              <a:ext uri="{FF2B5EF4-FFF2-40B4-BE49-F238E27FC236}">
                <a16:creationId xmlns:a16="http://schemas.microsoft.com/office/drawing/2014/main" id="{6C4FF487-D3F7-4C0C-8769-AD77FD1D85D7}"/>
              </a:ext>
            </a:extLst>
          </p:cNvPr>
          <p:cNvSpPr/>
          <p:nvPr/>
        </p:nvSpPr>
        <p:spPr>
          <a:xfrm>
            <a:off x="6094941" y="2737335"/>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Accounting</a:t>
            </a:r>
          </a:p>
        </p:txBody>
      </p:sp>
      <p:sp>
        <p:nvSpPr>
          <p:cNvPr id="5" name="Rounded Rectangle 4">
            <a:extLst>
              <a:ext uri="{FF2B5EF4-FFF2-40B4-BE49-F238E27FC236}">
                <a16:creationId xmlns:a16="http://schemas.microsoft.com/office/drawing/2014/main" id="{03899E1E-522E-A25A-4CBF-231AF5951907}"/>
              </a:ext>
            </a:extLst>
          </p:cNvPr>
          <p:cNvSpPr/>
          <p:nvPr/>
        </p:nvSpPr>
        <p:spPr>
          <a:xfrm>
            <a:off x="3979703" y="2730096"/>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Warehouse</a:t>
            </a:r>
          </a:p>
        </p:txBody>
      </p:sp>
      <p:sp>
        <p:nvSpPr>
          <p:cNvPr id="6" name="Rounded Rectangle 5">
            <a:extLst>
              <a:ext uri="{FF2B5EF4-FFF2-40B4-BE49-F238E27FC236}">
                <a16:creationId xmlns:a16="http://schemas.microsoft.com/office/drawing/2014/main" id="{53C53EEB-173B-495A-AB17-149EB1E7E213}"/>
              </a:ext>
            </a:extLst>
          </p:cNvPr>
          <p:cNvSpPr/>
          <p:nvPr/>
        </p:nvSpPr>
        <p:spPr>
          <a:xfrm>
            <a:off x="3957783" y="346431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7" name="Rounded Rectangle 6">
            <a:extLst>
              <a:ext uri="{FF2B5EF4-FFF2-40B4-BE49-F238E27FC236}">
                <a16:creationId xmlns:a16="http://schemas.microsoft.com/office/drawing/2014/main" id="{E79CDA6E-8AA0-2B57-9E1E-12F604A168F7}"/>
              </a:ext>
            </a:extLst>
          </p:cNvPr>
          <p:cNvSpPr/>
          <p:nvPr/>
        </p:nvSpPr>
        <p:spPr>
          <a:xfrm>
            <a:off x="6073021" y="346431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Shipping</a:t>
            </a:r>
          </a:p>
        </p:txBody>
      </p:sp>
      <p:sp>
        <p:nvSpPr>
          <p:cNvPr id="8" name="Rounded Rectangle 7">
            <a:extLst>
              <a:ext uri="{FF2B5EF4-FFF2-40B4-BE49-F238E27FC236}">
                <a16:creationId xmlns:a16="http://schemas.microsoft.com/office/drawing/2014/main" id="{68315CB3-AE7A-7A77-9AEE-415CE065929B}"/>
              </a:ext>
            </a:extLst>
          </p:cNvPr>
          <p:cNvSpPr/>
          <p:nvPr/>
        </p:nvSpPr>
        <p:spPr>
          <a:xfrm>
            <a:off x="5015402" y="420244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Logging</a:t>
            </a:r>
          </a:p>
        </p:txBody>
      </p:sp>
      <p:sp>
        <p:nvSpPr>
          <p:cNvPr id="9" name="TextBox 8">
            <a:extLst>
              <a:ext uri="{FF2B5EF4-FFF2-40B4-BE49-F238E27FC236}">
                <a16:creationId xmlns:a16="http://schemas.microsoft.com/office/drawing/2014/main" id="{E0CA4F00-4D57-32DE-D7E4-D85B5A71B056}"/>
              </a:ext>
            </a:extLst>
          </p:cNvPr>
          <p:cNvSpPr txBox="1"/>
          <p:nvPr/>
        </p:nvSpPr>
        <p:spPr>
          <a:xfrm>
            <a:off x="3675126" y="5897113"/>
            <a:ext cx="4839629" cy="584775"/>
          </a:xfrm>
          <a:prstGeom prst="rect">
            <a:avLst/>
          </a:prstGeom>
          <a:noFill/>
        </p:spPr>
        <p:txBody>
          <a:bodyPr wrap="square" rtlCol="0">
            <a:spAutoFit/>
          </a:bodyPr>
          <a:lstStyle/>
          <a:p>
            <a:pPr algn="ctr"/>
            <a:r>
              <a:rPr lang="en-US" sz="3200" dirty="0">
                <a:solidFill>
                  <a:srgbClr val="C00000"/>
                </a:solidFill>
                <a:latin typeface="Arial" panose="020B0604020202020204" pitchFamily="34" charset="0"/>
                <a:ea typeface="Open Sans" panose="020B0606030504020204" pitchFamily="34" charset="0"/>
                <a:cs typeface="Arial" panose="020B0604020202020204" pitchFamily="34" charset="0"/>
              </a:rPr>
              <a:t>Tightly Coupled</a:t>
            </a:r>
          </a:p>
        </p:txBody>
      </p:sp>
    </p:spTree>
    <p:extLst>
      <p:ext uri="{BB962C8B-B14F-4D97-AF65-F5344CB8AC3E}">
        <p14:creationId xmlns:p14="http://schemas.microsoft.com/office/powerpoint/2010/main" val="2638020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1"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1" nodeType="afterEffect">
                                  <p:stCondLst>
                                    <p:cond delay="5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1" nodeType="after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1" nodeType="afterEffect">
                                  <p:stCondLst>
                                    <p:cond delay="50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4" grpId="1" animBg="1"/>
      <p:bldP spid="5" grpId="1" animBg="1"/>
      <p:bldP spid="6" grpId="1" animBg="1"/>
      <p:bldP spid="7" grpId="1" animBg="1"/>
      <p:bldP spid="8" grpId="1"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3EA6-F3A4-F131-D1E2-09C9057199E1}"/>
              </a:ext>
            </a:extLst>
          </p:cNvPr>
          <p:cNvSpPr>
            <a:spLocks noGrp="1"/>
          </p:cNvSpPr>
          <p:nvPr>
            <p:ph type="title"/>
          </p:nvPr>
        </p:nvSpPr>
        <p:spPr/>
        <p:txBody>
          <a:bodyPr/>
          <a:lstStyle/>
          <a:p>
            <a:r>
              <a:rPr lang="en-US" dirty="0"/>
              <a:t>Services-Oriented Architecture</a:t>
            </a:r>
          </a:p>
        </p:txBody>
      </p:sp>
      <p:sp>
        <p:nvSpPr>
          <p:cNvPr id="3" name="Rounded Rectangle 2">
            <a:extLst>
              <a:ext uri="{FF2B5EF4-FFF2-40B4-BE49-F238E27FC236}">
                <a16:creationId xmlns:a16="http://schemas.microsoft.com/office/drawing/2014/main" id="{A9D2E04A-F8DA-903A-34C8-B30F01FF8B0E}"/>
              </a:ext>
            </a:extLst>
          </p:cNvPr>
          <p:cNvSpPr/>
          <p:nvPr/>
        </p:nvSpPr>
        <p:spPr>
          <a:xfrm>
            <a:off x="2241859" y="209878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Orders</a:t>
            </a:r>
          </a:p>
        </p:txBody>
      </p:sp>
      <p:sp>
        <p:nvSpPr>
          <p:cNvPr id="4" name="Rounded Rectangle 3">
            <a:extLst>
              <a:ext uri="{FF2B5EF4-FFF2-40B4-BE49-F238E27FC236}">
                <a16:creationId xmlns:a16="http://schemas.microsoft.com/office/drawing/2014/main" id="{6C4FF487-D3F7-4C0C-8769-AD77FD1D85D7}"/>
              </a:ext>
            </a:extLst>
          </p:cNvPr>
          <p:cNvSpPr/>
          <p:nvPr/>
        </p:nvSpPr>
        <p:spPr>
          <a:xfrm>
            <a:off x="7992395" y="209878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Accounting</a:t>
            </a:r>
          </a:p>
        </p:txBody>
      </p:sp>
      <p:sp>
        <p:nvSpPr>
          <p:cNvPr id="5" name="Rounded Rectangle 4">
            <a:extLst>
              <a:ext uri="{FF2B5EF4-FFF2-40B4-BE49-F238E27FC236}">
                <a16:creationId xmlns:a16="http://schemas.microsoft.com/office/drawing/2014/main" id="{03899E1E-522E-A25A-4CBF-231AF5951907}"/>
              </a:ext>
            </a:extLst>
          </p:cNvPr>
          <p:cNvSpPr/>
          <p:nvPr/>
        </p:nvSpPr>
        <p:spPr>
          <a:xfrm>
            <a:off x="5117127" y="209878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Warehouse</a:t>
            </a:r>
          </a:p>
        </p:txBody>
      </p:sp>
      <p:sp>
        <p:nvSpPr>
          <p:cNvPr id="6" name="Rounded Rectangle 5">
            <a:extLst>
              <a:ext uri="{FF2B5EF4-FFF2-40B4-BE49-F238E27FC236}">
                <a16:creationId xmlns:a16="http://schemas.microsoft.com/office/drawing/2014/main" id="{53C53EEB-173B-495A-AB17-149EB1E7E213}"/>
              </a:ext>
            </a:extLst>
          </p:cNvPr>
          <p:cNvSpPr/>
          <p:nvPr/>
        </p:nvSpPr>
        <p:spPr>
          <a:xfrm>
            <a:off x="2241859"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7" name="Rounded Rectangle 6">
            <a:extLst>
              <a:ext uri="{FF2B5EF4-FFF2-40B4-BE49-F238E27FC236}">
                <a16:creationId xmlns:a16="http://schemas.microsoft.com/office/drawing/2014/main" id="{E79CDA6E-8AA0-2B57-9E1E-12F604A168F7}"/>
              </a:ext>
            </a:extLst>
          </p:cNvPr>
          <p:cNvSpPr/>
          <p:nvPr/>
        </p:nvSpPr>
        <p:spPr>
          <a:xfrm>
            <a:off x="7992395"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Shipping</a:t>
            </a:r>
          </a:p>
        </p:txBody>
      </p:sp>
      <p:sp>
        <p:nvSpPr>
          <p:cNvPr id="8" name="Rounded Rectangle 7">
            <a:extLst>
              <a:ext uri="{FF2B5EF4-FFF2-40B4-BE49-F238E27FC236}">
                <a16:creationId xmlns:a16="http://schemas.microsoft.com/office/drawing/2014/main" id="{68315CB3-AE7A-7A77-9AEE-415CE065929B}"/>
              </a:ext>
            </a:extLst>
          </p:cNvPr>
          <p:cNvSpPr/>
          <p:nvPr/>
        </p:nvSpPr>
        <p:spPr>
          <a:xfrm>
            <a:off x="5117127"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Logging</a:t>
            </a:r>
          </a:p>
        </p:txBody>
      </p:sp>
      <p:cxnSp>
        <p:nvCxnSpPr>
          <p:cNvPr id="10" name="Straight Arrow Connector 9">
            <a:extLst>
              <a:ext uri="{FF2B5EF4-FFF2-40B4-BE49-F238E27FC236}">
                <a16:creationId xmlns:a16="http://schemas.microsoft.com/office/drawing/2014/main" id="{B217C85F-2ABF-41DA-1313-B5426E22A788}"/>
              </a:ext>
            </a:extLst>
          </p:cNvPr>
          <p:cNvCxnSpPr>
            <a:cxnSpLocks/>
            <a:endCxn id="5" idx="1"/>
          </p:cNvCxnSpPr>
          <p:nvPr/>
        </p:nvCxnSpPr>
        <p:spPr>
          <a:xfrm>
            <a:off x="4357097" y="2467849"/>
            <a:ext cx="760030" cy="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5F4AD6DB-F1D8-2D7A-2B5D-A694E294E4C7}"/>
              </a:ext>
            </a:extLst>
          </p:cNvPr>
          <p:cNvCxnSpPr>
            <a:cxnSpLocks/>
            <a:stCxn id="5" idx="3"/>
            <a:endCxn id="4" idx="1"/>
          </p:cNvCxnSpPr>
          <p:nvPr/>
        </p:nvCxnSpPr>
        <p:spPr>
          <a:xfrm>
            <a:off x="7232365" y="2467849"/>
            <a:ext cx="760030" cy="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EA3C0B9D-CC0C-20F8-2D31-54C4A23146F8}"/>
              </a:ext>
            </a:extLst>
          </p:cNvPr>
          <p:cNvCxnSpPr>
            <a:cxnSpLocks/>
          </p:cNvCxnSpPr>
          <p:nvPr/>
        </p:nvCxnSpPr>
        <p:spPr>
          <a:xfrm flipH="1">
            <a:off x="4199606" y="2836914"/>
            <a:ext cx="3792789" cy="1348506"/>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5F0F4710-DA3D-B511-D2EC-2EA132C0EF74}"/>
              </a:ext>
            </a:extLst>
          </p:cNvPr>
          <p:cNvCxnSpPr>
            <a:cxnSpLocks/>
          </p:cNvCxnSpPr>
          <p:nvPr/>
        </p:nvCxnSpPr>
        <p:spPr>
          <a:xfrm flipH="1" flipV="1">
            <a:off x="7004371" y="2836914"/>
            <a:ext cx="988024" cy="1325129"/>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B6B6231C-64CB-4134-C78D-9A783EE0BB69}"/>
              </a:ext>
            </a:extLst>
          </p:cNvPr>
          <p:cNvCxnSpPr>
            <a:cxnSpLocks/>
          </p:cNvCxnSpPr>
          <p:nvPr/>
        </p:nvCxnSpPr>
        <p:spPr>
          <a:xfrm>
            <a:off x="9656956" y="2836914"/>
            <a:ext cx="0" cy="1348506"/>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258E9831-E251-558C-7044-A5F2C4B09C56}"/>
              </a:ext>
            </a:extLst>
          </p:cNvPr>
          <p:cNvCxnSpPr>
            <a:cxnSpLocks/>
          </p:cNvCxnSpPr>
          <p:nvPr/>
        </p:nvCxnSpPr>
        <p:spPr>
          <a:xfrm>
            <a:off x="2821259" y="2836914"/>
            <a:ext cx="0" cy="1348506"/>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14D038E7-0600-DFFE-337E-F778E92BFA27}"/>
              </a:ext>
            </a:extLst>
          </p:cNvPr>
          <p:cNvCxnSpPr>
            <a:cxnSpLocks/>
          </p:cNvCxnSpPr>
          <p:nvPr/>
        </p:nvCxnSpPr>
        <p:spPr>
          <a:xfrm>
            <a:off x="4226419" y="2836914"/>
            <a:ext cx="961212" cy="1348506"/>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1520E279-EB5B-AE59-76AD-008E02494300}"/>
              </a:ext>
            </a:extLst>
          </p:cNvPr>
          <p:cNvCxnSpPr>
            <a:cxnSpLocks/>
            <a:stCxn id="5" idx="2"/>
            <a:endCxn id="8" idx="0"/>
          </p:cNvCxnSpPr>
          <p:nvPr/>
        </p:nvCxnSpPr>
        <p:spPr>
          <a:xfrm>
            <a:off x="6174746" y="2836914"/>
            <a:ext cx="0" cy="1325129"/>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BB9C5134-5842-76EB-97FD-215F029CE121}"/>
              </a:ext>
            </a:extLst>
          </p:cNvPr>
          <p:cNvCxnSpPr>
            <a:cxnSpLocks/>
          </p:cNvCxnSpPr>
          <p:nvPr/>
        </p:nvCxnSpPr>
        <p:spPr>
          <a:xfrm flipH="1">
            <a:off x="7125629" y="2836914"/>
            <a:ext cx="1189120" cy="1348506"/>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5BD33E8D-2E6D-55FF-454F-54D16B9EA54C}"/>
              </a:ext>
            </a:extLst>
          </p:cNvPr>
          <p:cNvCxnSpPr>
            <a:cxnSpLocks/>
            <a:stCxn id="7" idx="1"/>
            <a:endCxn id="8" idx="3"/>
          </p:cNvCxnSpPr>
          <p:nvPr/>
        </p:nvCxnSpPr>
        <p:spPr>
          <a:xfrm flipH="1">
            <a:off x="7232365" y="4531108"/>
            <a:ext cx="760030" cy="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DF95331B-236E-BD60-959D-2EA76C4A5896}"/>
              </a:ext>
            </a:extLst>
          </p:cNvPr>
          <p:cNvCxnSpPr>
            <a:cxnSpLocks/>
            <a:stCxn id="6" idx="3"/>
            <a:endCxn id="8" idx="1"/>
          </p:cNvCxnSpPr>
          <p:nvPr/>
        </p:nvCxnSpPr>
        <p:spPr>
          <a:xfrm>
            <a:off x="4357097" y="4531108"/>
            <a:ext cx="760030" cy="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3" name="Freeform 72">
            <a:extLst>
              <a:ext uri="{FF2B5EF4-FFF2-40B4-BE49-F238E27FC236}">
                <a16:creationId xmlns:a16="http://schemas.microsoft.com/office/drawing/2014/main" id="{C4F09A65-F8FF-E995-FBA9-E8DFB59EAE54}"/>
              </a:ext>
            </a:extLst>
          </p:cNvPr>
          <p:cNvSpPr/>
          <p:nvPr/>
        </p:nvSpPr>
        <p:spPr>
          <a:xfrm>
            <a:off x="3869473" y="4917688"/>
            <a:ext cx="4839629" cy="858640"/>
          </a:xfrm>
          <a:custGeom>
            <a:avLst/>
            <a:gdLst>
              <a:gd name="connsiteX0" fmla="*/ 4839629 w 4839629"/>
              <a:gd name="connsiteY0" fmla="*/ 0 h 1304692"/>
              <a:gd name="connsiteX1" fmla="*/ 2330605 w 4839629"/>
              <a:gd name="connsiteY1" fmla="*/ 1304692 h 1304692"/>
              <a:gd name="connsiteX2" fmla="*/ 0 w 4839629"/>
              <a:gd name="connsiteY2" fmla="*/ 0 h 1304692"/>
              <a:gd name="connsiteX3" fmla="*/ 0 w 4839629"/>
              <a:gd name="connsiteY3" fmla="*/ 0 h 1304692"/>
            </a:gdLst>
            <a:ahLst/>
            <a:cxnLst>
              <a:cxn ang="0">
                <a:pos x="connsiteX0" y="connsiteY0"/>
              </a:cxn>
              <a:cxn ang="0">
                <a:pos x="connsiteX1" y="connsiteY1"/>
              </a:cxn>
              <a:cxn ang="0">
                <a:pos x="connsiteX2" y="connsiteY2"/>
              </a:cxn>
              <a:cxn ang="0">
                <a:pos x="connsiteX3" y="connsiteY3"/>
              </a:cxn>
            </a:cxnLst>
            <a:rect l="l" t="t" r="r" b="b"/>
            <a:pathLst>
              <a:path w="4839629" h="1304692">
                <a:moveTo>
                  <a:pt x="4839629" y="0"/>
                </a:moveTo>
                <a:cubicBezTo>
                  <a:pt x="3988419" y="652346"/>
                  <a:pt x="3137210" y="1304692"/>
                  <a:pt x="2330605" y="1304692"/>
                </a:cubicBezTo>
                <a:cubicBezTo>
                  <a:pt x="1524000" y="1304692"/>
                  <a:pt x="0" y="0"/>
                  <a:pt x="0" y="0"/>
                </a:cubicBezTo>
                <a:lnTo>
                  <a:pt x="0" y="0"/>
                </a:lnTo>
              </a:path>
            </a:pathLst>
          </a:custGeom>
          <a:noFill/>
          <a:ln w="38100">
            <a:solidFill>
              <a:schemeClr val="accent3"/>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130DD6ED-61C5-D7EE-7BE1-BA1C89C6F6C3}"/>
              </a:ext>
            </a:extLst>
          </p:cNvPr>
          <p:cNvSpPr txBox="1"/>
          <p:nvPr/>
        </p:nvSpPr>
        <p:spPr>
          <a:xfrm>
            <a:off x="3869473" y="5932914"/>
            <a:ext cx="4839629" cy="584775"/>
          </a:xfrm>
          <a:prstGeom prst="rect">
            <a:avLst/>
          </a:prstGeom>
          <a:noFill/>
        </p:spPr>
        <p:txBody>
          <a:bodyPr wrap="square" rtlCol="0">
            <a:spAutoFit/>
          </a:bodyPr>
          <a:lstStyle/>
          <a:p>
            <a:pPr algn="ctr"/>
            <a:r>
              <a:rPr lang="en-US" sz="3200" dirty="0">
                <a:solidFill>
                  <a:srgbClr val="C00000"/>
                </a:solidFill>
                <a:latin typeface="Arial" panose="020B0604020202020204" pitchFamily="34" charset="0"/>
                <a:ea typeface="Open Sans" panose="020B0606030504020204" pitchFamily="34" charset="0"/>
                <a:cs typeface="Arial" panose="020B0604020202020204" pitchFamily="34" charset="0"/>
              </a:rPr>
              <a:t>Still Tightly Coupled</a:t>
            </a:r>
          </a:p>
        </p:txBody>
      </p:sp>
    </p:spTree>
    <p:extLst>
      <p:ext uri="{BB962C8B-B14F-4D97-AF65-F5344CB8AC3E}">
        <p14:creationId xmlns:p14="http://schemas.microsoft.com/office/powerpoint/2010/main" val="610953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par>
                          <p:cTn id="52" fill="hold">
                            <p:stCondLst>
                              <p:cond delay="6000"/>
                            </p:stCondLst>
                            <p:childTnLst>
                              <p:par>
                                <p:cTn id="53" presetID="10" presetClass="entr" presetSubtype="0" fill="hold" grpId="0" nodeType="afterEffect">
                                  <p:stCondLst>
                                    <p:cond delay="500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3EA6-F3A4-F131-D1E2-09C9057199E1}"/>
              </a:ext>
            </a:extLst>
          </p:cNvPr>
          <p:cNvSpPr>
            <a:spLocks noGrp="1"/>
          </p:cNvSpPr>
          <p:nvPr>
            <p:ph type="title"/>
          </p:nvPr>
        </p:nvSpPr>
        <p:spPr/>
        <p:txBody>
          <a:bodyPr/>
          <a:lstStyle/>
          <a:p>
            <a:r>
              <a:rPr lang="en-US" dirty="0"/>
              <a:t>Services-Oriented Architecture</a:t>
            </a:r>
          </a:p>
        </p:txBody>
      </p:sp>
      <p:sp>
        <p:nvSpPr>
          <p:cNvPr id="3" name="Rounded Rectangle 2">
            <a:extLst>
              <a:ext uri="{FF2B5EF4-FFF2-40B4-BE49-F238E27FC236}">
                <a16:creationId xmlns:a16="http://schemas.microsoft.com/office/drawing/2014/main" id="{A9D2E04A-F8DA-903A-34C8-B30F01FF8B0E}"/>
              </a:ext>
            </a:extLst>
          </p:cNvPr>
          <p:cNvSpPr/>
          <p:nvPr/>
        </p:nvSpPr>
        <p:spPr>
          <a:xfrm>
            <a:off x="2241859" y="141395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Orders</a:t>
            </a:r>
          </a:p>
        </p:txBody>
      </p:sp>
      <p:sp>
        <p:nvSpPr>
          <p:cNvPr id="4" name="Rounded Rectangle 3">
            <a:extLst>
              <a:ext uri="{FF2B5EF4-FFF2-40B4-BE49-F238E27FC236}">
                <a16:creationId xmlns:a16="http://schemas.microsoft.com/office/drawing/2014/main" id="{6C4FF487-D3F7-4C0C-8769-AD77FD1D85D7}"/>
              </a:ext>
            </a:extLst>
          </p:cNvPr>
          <p:cNvSpPr/>
          <p:nvPr/>
        </p:nvSpPr>
        <p:spPr>
          <a:xfrm>
            <a:off x="7992395" y="141395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Accounting</a:t>
            </a:r>
          </a:p>
        </p:txBody>
      </p:sp>
      <p:sp>
        <p:nvSpPr>
          <p:cNvPr id="5" name="Rounded Rectangle 4">
            <a:extLst>
              <a:ext uri="{FF2B5EF4-FFF2-40B4-BE49-F238E27FC236}">
                <a16:creationId xmlns:a16="http://schemas.microsoft.com/office/drawing/2014/main" id="{03899E1E-522E-A25A-4CBF-231AF5951907}"/>
              </a:ext>
            </a:extLst>
          </p:cNvPr>
          <p:cNvSpPr/>
          <p:nvPr/>
        </p:nvSpPr>
        <p:spPr>
          <a:xfrm>
            <a:off x="5117127" y="1413954"/>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Warehouse</a:t>
            </a:r>
          </a:p>
        </p:txBody>
      </p:sp>
      <p:sp>
        <p:nvSpPr>
          <p:cNvPr id="6" name="Rounded Rectangle 5">
            <a:extLst>
              <a:ext uri="{FF2B5EF4-FFF2-40B4-BE49-F238E27FC236}">
                <a16:creationId xmlns:a16="http://schemas.microsoft.com/office/drawing/2014/main" id="{53C53EEB-173B-495A-AB17-149EB1E7E213}"/>
              </a:ext>
            </a:extLst>
          </p:cNvPr>
          <p:cNvSpPr/>
          <p:nvPr/>
        </p:nvSpPr>
        <p:spPr>
          <a:xfrm>
            <a:off x="2241859"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7" name="Rounded Rectangle 6">
            <a:extLst>
              <a:ext uri="{FF2B5EF4-FFF2-40B4-BE49-F238E27FC236}">
                <a16:creationId xmlns:a16="http://schemas.microsoft.com/office/drawing/2014/main" id="{E79CDA6E-8AA0-2B57-9E1E-12F604A168F7}"/>
              </a:ext>
            </a:extLst>
          </p:cNvPr>
          <p:cNvSpPr/>
          <p:nvPr/>
        </p:nvSpPr>
        <p:spPr>
          <a:xfrm>
            <a:off x="7992395"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Shipping</a:t>
            </a:r>
          </a:p>
        </p:txBody>
      </p:sp>
      <p:sp>
        <p:nvSpPr>
          <p:cNvPr id="8" name="Rounded Rectangle 7">
            <a:extLst>
              <a:ext uri="{FF2B5EF4-FFF2-40B4-BE49-F238E27FC236}">
                <a16:creationId xmlns:a16="http://schemas.microsoft.com/office/drawing/2014/main" id="{68315CB3-AE7A-7A77-9AEE-415CE065929B}"/>
              </a:ext>
            </a:extLst>
          </p:cNvPr>
          <p:cNvSpPr/>
          <p:nvPr/>
        </p:nvSpPr>
        <p:spPr>
          <a:xfrm>
            <a:off x="5117127" y="4162043"/>
            <a:ext cx="2115238" cy="738130"/>
          </a:xfrm>
          <a:prstGeom prst="round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Logging</a:t>
            </a:r>
          </a:p>
        </p:txBody>
      </p:sp>
      <p:sp>
        <p:nvSpPr>
          <p:cNvPr id="74" name="TextBox 73">
            <a:extLst>
              <a:ext uri="{FF2B5EF4-FFF2-40B4-BE49-F238E27FC236}">
                <a16:creationId xmlns:a16="http://schemas.microsoft.com/office/drawing/2014/main" id="{130DD6ED-61C5-D7EE-7BE1-BA1C89C6F6C3}"/>
              </a:ext>
            </a:extLst>
          </p:cNvPr>
          <p:cNvSpPr txBox="1"/>
          <p:nvPr/>
        </p:nvSpPr>
        <p:spPr>
          <a:xfrm>
            <a:off x="3869473" y="5932914"/>
            <a:ext cx="4839629" cy="584775"/>
          </a:xfrm>
          <a:prstGeom prst="rect">
            <a:avLst/>
          </a:prstGeom>
          <a:noFill/>
        </p:spPr>
        <p:txBody>
          <a:bodyPr wrap="square" rtlCol="0">
            <a:spAutoFit/>
          </a:bodyPr>
          <a:lstStyle/>
          <a:p>
            <a:pPr algn="ctr"/>
            <a:r>
              <a:rPr lang="en-US" sz="3200" dirty="0">
                <a:solidFill>
                  <a:srgbClr val="C00000"/>
                </a:solidFill>
                <a:latin typeface="Arial" panose="020B0604020202020204" pitchFamily="34" charset="0"/>
                <a:ea typeface="Open Sans" panose="020B0606030504020204" pitchFamily="34" charset="0"/>
                <a:cs typeface="Arial" panose="020B0604020202020204" pitchFamily="34" charset="0"/>
              </a:rPr>
              <a:t>STILL Tightly Coupled</a:t>
            </a:r>
          </a:p>
        </p:txBody>
      </p:sp>
      <p:sp>
        <p:nvSpPr>
          <p:cNvPr id="9" name="Rounded Rectangle 8">
            <a:extLst>
              <a:ext uri="{FF2B5EF4-FFF2-40B4-BE49-F238E27FC236}">
                <a16:creationId xmlns:a16="http://schemas.microsoft.com/office/drawing/2014/main" id="{42EFC921-3C7C-38DB-F2B7-F88BDCD39B50}"/>
              </a:ext>
            </a:extLst>
          </p:cNvPr>
          <p:cNvSpPr/>
          <p:nvPr/>
        </p:nvSpPr>
        <p:spPr>
          <a:xfrm>
            <a:off x="2241859" y="3050427"/>
            <a:ext cx="7865774" cy="268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Enterprise Service Bus</a:t>
            </a:r>
          </a:p>
        </p:txBody>
      </p:sp>
      <p:cxnSp>
        <p:nvCxnSpPr>
          <p:cNvPr id="21" name="Straight Arrow Connector 20">
            <a:extLst>
              <a:ext uri="{FF2B5EF4-FFF2-40B4-BE49-F238E27FC236}">
                <a16:creationId xmlns:a16="http://schemas.microsoft.com/office/drawing/2014/main" id="{168793C3-665C-B9BA-B75C-4D00F72C3CCC}"/>
              </a:ext>
            </a:extLst>
          </p:cNvPr>
          <p:cNvCxnSpPr>
            <a:cxnSpLocks/>
            <a:stCxn id="3" idx="2"/>
          </p:cNvCxnSpPr>
          <p:nvPr/>
        </p:nvCxnSpPr>
        <p:spPr>
          <a:xfrm>
            <a:off x="3299478" y="2152084"/>
            <a:ext cx="0" cy="898343"/>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8D628954-7684-1DEF-A9C5-CDB48AD07B69}"/>
              </a:ext>
            </a:extLst>
          </p:cNvPr>
          <p:cNvCxnSpPr>
            <a:cxnSpLocks/>
            <a:stCxn id="6" idx="0"/>
          </p:cNvCxnSpPr>
          <p:nvPr/>
        </p:nvCxnSpPr>
        <p:spPr>
          <a:xfrm flipV="1">
            <a:off x="3299478" y="3319223"/>
            <a:ext cx="0" cy="84282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51351B33-60ED-4409-EB4D-795112255F99}"/>
              </a:ext>
            </a:extLst>
          </p:cNvPr>
          <p:cNvCxnSpPr>
            <a:cxnSpLocks/>
            <a:stCxn id="8" idx="0"/>
            <a:endCxn id="9" idx="2"/>
          </p:cNvCxnSpPr>
          <p:nvPr/>
        </p:nvCxnSpPr>
        <p:spPr>
          <a:xfrm flipV="1">
            <a:off x="6174746" y="3319223"/>
            <a:ext cx="0" cy="84282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C937F39F-60C6-BC83-73DA-2467115DD527}"/>
              </a:ext>
            </a:extLst>
          </p:cNvPr>
          <p:cNvCxnSpPr>
            <a:cxnSpLocks/>
            <a:stCxn id="7" idx="0"/>
          </p:cNvCxnSpPr>
          <p:nvPr/>
        </p:nvCxnSpPr>
        <p:spPr>
          <a:xfrm flipV="1">
            <a:off x="9050014" y="3319223"/>
            <a:ext cx="0" cy="842820"/>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CE6A1663-3E56-0933-BABC-E86B2300D2C5}"/>
              </a:ext>
            </a:extLst>
          </p:cNvPr>
          <p:cNvCxnSpPr>
            <a:cxnSpLocks/>
            <a:stCxn id="4" idx="2"/>
          </p:cNvCxnSpPr>
          <p:nvPr/>
        </p:nvCxnSpPr>
        <p:spPr>
          <a:xfrm>
            <a:off x="9050014" y="2152084"/>
            <a:ext cx="0" cy="898343"/>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113E7E17-261F-A559-E0AD-5BC540F23F34}"/>
              </a:ext>
            </a:extLst>
          </p:cNvPr>
          <p:cNvCxnSpPr>
            <a:cxnSpLocks/>
            <a:stCxn id="5" idx="2"/>
            <a:endCxn id="9" idx="0"/>
          </p:cNvCxnSpPr>
          <p:nvPr/>
        </p:nvCxnSpPr>
        <p:spPr>
          <a:xfrm>
            <a:off x="6174746" y="2152084"/>
            <a:ext cx="0" cy="898343"/>
          </a:xfrm>
          <a:prstGeom prst="straightConnector1">
            <a:avLst/>
          </a:prstGeom>
          <a:ln w="38100" cap="flat" cmpd="sng" algn="ctr">
            <a:solidFill>
              <a:srgbClr val="FFB61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46645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500"/>
                            </p:stCondLst>
                            <p:childTnLst>
                              <p:par>
                                <p:cTn id="24" presetID="10" presetClass="entr" presetSubtype="0" fill="hold" grpId="0" nodeType="afterEffect">
                                  <p:stCondLst>
                                    <p:cond delay="50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C6AFE-ACED-BCC9-F199-FC47ACA81C06}"/>
              </a:ext>
            </a:extLst>
          </p:cNvPr>
          <p:cNvPicPr>
            <a:picLocks noChangeAspect="1"/>
          </p:cNvPicPr>
          <p:nvPr/>
        </p:nvPicPr>
        <p:blipFill>
          <a:blip r:embed="rId2"/>
          <a:stretch>
            <a:fillRect/>
          </a:stretch>
        </p:blipFill>
        <p:spPr>
          <a:xfrm>
            <a:off x="2209800" y="425371"/>
            <a:ext cx="7772400" cy="6007257"/>
          </a:xfrm>
          <a:prstGeom prst="rect">
            <a:avLst/>
          </a:prstGeom>
        </p:spPr>
      </p:pic>
    </p:spTree>
    <p:extLst>
      <p:ext uri="{BB962C8B-B14F-4D97-AF65-F5344CB8AC3E}">
        <p14:creationId xmlns:p14="http://schemas.microsoft.com/office/powerpoint/2010/main" val="2722436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D6E1435-10D0-4507-958A-D9CA1815FF0F}"/>
              </a:ext>
            </a:extLst>
          </p:cNvPr>
          <p:cNvSpPr>
            <a:spLocks noGrp="1"/>
          </p:cNvSpPr>
          <p:nvPr>
            <p:ph type="title"/>
          </p:nvPr>
        </p:nvSpPr>
        <p:spPr>
          <a:xfrm>
            <a:off x="302683" y="228601"/>
            <a:ext cx="9381247" cy="571499"/>
          </a:xfrm>
        </p:spPr>
        <p:txBody>
          <a:bodyPr/>
          <a:lstStyle/>
          <a:p>
            <a:r>
              <a:rPr lang="en-US"/>
              <a:t>Style Considerations, Usage Context and best practices</a:t>
            </a:r>
          </a:p>
        </p:txBody>
      </p:sp>
      <p:sp>
        <p:nvSpPr>
          <p:cNvPr id="14" name="Text Placeholder 2">
            <a:extLst>
              <a:ext uri="{FF2B5EF4-FFF2-40B4-BE49-F238E27FC236}">
                <a16:creationId xmlns:a16="http://schemas.microsoft.com/office/drawing/2014/main" id="{3A5ECAF3-1323-524F-8184-13608FDE52CE}"/>
              </a:ext>
            </a:extLst>
          </p:cNvPr>
          <p:cNvSpPr txBox="1">
            <a:spLocks/>
          </p:cNvSpPr>
          <p:nvPr/>
        </p:nvSpPr>
        <p:spPr>
          <a:xfrm>
            <a:off x="261719" y="625439"/>
            <a:ext cx="11627598" cy="5051274"/>
          </a:xfrm>
          <a:prstGeom prst="rect">
            <a:avLst/>
          </a:prstGeom>
        </p:spPr>
        <p:txBody>
          <a:bodyPr spcFirstLastPara="1" wrap="square" lIns="91425" tIns="91425" rIns="91425" bIns="91425" anchor="t" anchorCtr="0"/>
          <a:lstStyle>
            <a:lvl1pPr marL="173736" lvl="0" indent="-173736" algn="l" defTabSz="914400" rtl="0" eaLnBrk="1" latinLnBrk="0" hangingPunct="1">
              <a:lnSpc>
                <a:spcPts val="2400"/>
              </a:lnSpc>
              <a:spcBef>
                <a:spcPts val="800"/>
              </a:spcBef>
              <a:spcAft>
                <a:spcPts val="0"/>
              </a:spcAft>
              <a:buClr>
                <a:srgbClr val="F3B949"/>
              </a:buClr>
              <a:buSzPts val="1800"/>
              <a:buFont typeface="Arial" panose="020B0604020202020204" pitchFamily="34" charset="0"/>
              <a:buChar char="▪"/>
              <a:defRPr sz="20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algn="l" defTabSz="914400" rtl="0" eaLnBrk="1" latinLnBrk="0" hangingPunct="1">
              <a:lnSpc>
                <a:spcPts val="2400"/>
              </a:lnSpc>
              <a:spcBef>
                <a:spcPts val="0"/>
              </a:spcBef>
              <a:spcAft>
                <a:spcPts val="0"/>
              </a:spcAft>
              <a:buClr>
                <a:srgbClr val="F3B949"/>
              </a:buClr>
              <a:buSzPts val="1800"/>
              <a:buFont typeface="Arial" panose="020B0604020202020204" pitchFamily="34" charset="0"/>
              <a:buChar char="▫"/>
              <a:defRPr sz="24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828754" lvl="2" indent="-457189" algn="l" defTabSz="914400" rtl="0" eaLnBrk="1" latinLnBrk="0" hangingPunct="1">
              <a:lnSpc>
                <a:spcPts val="2400"/>
              </a:lnSpc>
              <a:spcBef>
                <a:spcPts val="0"/>
              </a:spcBef>
              <a:spcAft>
                <a:spcPts val="0"/>
              </a:spcAft>
              <a:buClr>
                <a:srgbClr val="F3B949"/>
              </a:buClr>
              <a:buSzPts val="1800"/>
              <a:buFont typeface="Arial" panose="020B0604020202020204" pitchFamily="34" charset="0"/>
              <a:buChar char="▫"/>
              <a:defRPr sz="24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2438339" lvl="3" indent="-457189" algn="l" defTabSz="914400" rtl="0" eaLnBrk="1" latinLnBrk="0" hangingPunct="1">
              <a:lnSpc>
                <a:spcPts val="2000"/>
              </a:lnSpc>
              <a:spcBef>
                <a:spcPts val="0"/>
              </a:spcBef>
              <a:spcAft>
                <a:spcPts val="0"/>
              </a:spcAft>
              <a:buClr>
                <a:srgbClr val="7F7F7F"/>
              </a:buClr>
              <a:buSzPts val="1800"/>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4pPr>
            <a:lvl5pPr marL="3047924" lvl="4" indent="-457189" algn="l" defTabSz="914400" rtl="0" eaLnBrk="1" latinLnBrk="0" hangingPunct="1">
              <a:lnSpc>
                <a:spcPts val="2000"/>
              </a:lnSpc>
              <a:spcBef>
                <a:spcPts val="0"/>
              </a:spcBef>
              <a:spcAft>
                <a:spcPts val="0"/>
              </a:spcAft>
              <a:buClr>
                <a:srgbClr val="412D5D"/>
              </a:buClr>
              <a:buSzPts val="1800"/>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5pPr>
            <a:lvl6pPr marL="3657509" lvl="5" indent="-457189" algn="l" defTabSz="914400" rtl="0" eaLnBrk="1" latinLnBrk="0" hangingPunct="1">
              <a:lnSpc>
                <a:spcPct val="90000"/>
              </a:lnSpc>
              <a:spcBef>
                <a:spcPts val="0"/>
              </a:spcBef>
              <a:spcAft>
                <a:spcPts val="0"/>
              </a:spcAft>
              <a:buSzPts val="1800"/>
              <a:buFont typeface="Arial" panose="020B0604020202020204" pitchFamily="34" charset="0"/>
              <a:buChar char="■"/>
              <a:defRPr sz="24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4267093" lvl="6" indent="-457189" algn="l" defTabSz="914400" rtl="0" eaLnBrk="1" latinLnBrk="0" hangingPunct="1">
              <a:lnSpc>
                <a:spcPct val="90000"/>
              </a:lnSpc>
              <a:spcBef>
                <a:spcPts val="0"/>
              </a:spcBef>
              <a:spcAft>
                <a:spcPts val="0"/>
              </a:spcAft>
              <a:buSzPts val="1800"/>
              <a:buFont typeface="Arial" panose="020B0604020202020204" pitchFamily="34" charset="0"/>
              <a:buChar char="●"/>
              <a:defRPr sz="24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4876678" lvl="7" indent="-457189" algn="l" defTabSz="914400" rtl="0" eaLnBrk="1" latinLnBrk="0" hangingPunct="1">
              <a:lnSpc>
                <a:spcPct val="90000"/>
              </a:lnSpc>
              <a:spcBef>
                <a:spcPts val="0"/>
              </a:spcBef>
              <a:spcAft>
                <a:spcPts val="0"/>
              </a:spcAft>
              <a:buSzPts val="1800"/>
              <a:buFont typeface="Arial" panose="020B0604020202020204" pitchFamily="34" charset="0"/>
              <a:buChar char="○"/>
              <a:defRPr sz="2400" kern="1200">
                <a:solidFill>
                  <a:schemeClr val="tx1"/>
                </a:solidFill>
                <a:latin typeface="+mn-lt"/>
                <a:ea typeface="+mn-ea"/>
                <a:cs typeface="+mn-cs"/>
              </a:defRPr>
            </a:lvl8pPr>
            <a:lvl9pPr marL="5486263" lvl="8" indent="-457189" algn="l" defTabSz="914400" rtl="0" eaLnBrk="1" latinLnBrk="0" hangingPunct="1">
              <a:lnSpc>
                <a:spcPct val="90000"/>
              </a:lnSpc>
              <a:spcBef>
                <a:spcPts val="0"/>
              </a:spcBef>
              <a:spcAft>
                <a:spcPts val="0"/>
              </a:spcAft>
              <a:buSzPts val="1800"/>
              <a:buFont typeface="Arial" panose="020B0604020202020204" pitchFamily="34" charset="0"/>
              <a:buChar char="■"/>
              <a:defRPr sz="2400" kern="1200">
                <a:solidFill>
                  <a:schemeClr val="tx1"/>
                </a:solidFill>
                <a:latin typeface="+mn-lt"/>
                <a:ea typeface="+mn-ea"/>
                <a:cs typeface="+mn-cs"/>
              </a:defRPr>
            </a:lvl9pPr>
          </a:lstStyle>
          <a:p>
            <a:pPr marL="0" indent="0" fontAlgn="auto">
              <a:buNone/>
            </a:pPr>
            <a:r>
              <a:rPr lang="en-US" sz="1600" dirty="0"/>
              <a:t>In General, the following considerations should be considered when designing integrations.</a:t>
            </a:r>
          </a:p>
          <a:p>
            <a:pPr fontAlgn="auto"/>
            <a:r>
              <a:rPr lang="en-US" sz="1600" b="1" dirty="0"/>
              <a:t>Data-centric Integrations</a:t>
            </a:r>
            <a:r>
              <a:rPr lang="en-US" sz="1600" dirty="0"/>
              <a:t>: This approach generally involves moving data across repositories and when performing batch or extract operations that require large data sets and high accuracy.  There are existing cases where an API is directly called through the consumption layer of the Data Warehouse and designers should evaluate benefits against cost when considering a different approach vs. leaving existing approaches in place.</a:t>
            </a:r>
          </a:p>
          <a:p>
            <a:pPr fontAlgn="auto"/>
            <a:r>
              <a:rPr lang="en-US" sz="1600" b="1" dirty="0"/>
              <a:t>App-centric Integrations</a:t>
            </a:r>
            <a:r>
              <a:rPr lang="en-US" sz="1600" dirty="0"/>
              <a:t>:  This approach will typically involve calling of an API or service that directly connects one system to another.  While this is not loosely coupled, it is sometimes a straightforward and economical approach.  When evaluating or designing new integrations, evaluate the cost-benefit of this approach against the other styles.  Note that an API or service can also be leveraged in both event-centric styles and even data-centric styles.  It is app-centric when the API is tightly-coupled with a system.</a:t>
            </a:r>
          </a:p>
          <a:p>
            <a:pPr fontAlgn="auto"/>
            <a:r>
              <a:rPr lang="en-US" sz="1600" b="1" dirty="0"/>
              <a:t>Event-centric</a:t>
            </a:r>
            <a:r>
              <a:rPr lang="en-US" sz="1600" dirty="0"/>
              <a:t>:  This approach involves the production and consumption of events into an event distribution platform. Applications Integrate with the platform by generating/producing events when certain transaction lifecycle stages occur and consuming events from other applications generated similarly. The event distribution platform only manages the acceptance and delivery of events to connected applications and should provide no business processing or data transformation. This approach scales well, allows applications to be loosely coupled, but can require more complex infrastructure. This is the tradeoff for the simple, single-threaded services that can be created. This approach also becomes more common as organizations adopt micro-services.</a:t>
            </a:r>
          </a:p>
        </p:txBody>
      </p:sp>
    </p:spTree>
    <p:extLst>
      <p:ext uri="{BB962C8B-B14F-4D97-AF65-F5344CB8AC3E}">
        <p14:creationId xmlns:p14="http://schemas.microsoft.com/office/powerpoint/2010/main" val="215580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b="-204"/>
          <a:stretch/>
        </p:blipFill>
        <p:spPr>
          <a:xfrm>
            <a:off x="6625431" y="-14053"/>
            <a:ext cx="5566569" cy="6886105"/>
          </a:xfrm>
          <a:prstGeom prst="rect">
            <a:avLst/>
          </a:prstGeom>
        </p:spPr>
      </p:pic>
      <p:sp>
        <p:nvSpPr>
          <p:cNvPr id="25" name="Text Placeholder 2">
            <a:extLst>
              <a:ext uri="{FF2B5EF4-FFF2-40B4-BE49-F238E27FC236}">
                <a16:creationId xmlns:a16="http://schemas.microsoft.com/office/drawing/2014/main" id="{72BDC0B6-F834-B748-8064-6ECB55943A4C}"/>
              </a:ext>
            </a:extLst>
          </p:cNvPr>
          <p:cNvSpPr txBox="1">
            <a:spLocks/>
          </p:cNvSpPr>
          <p:nvPr/>
        </p:nvSpPr>
        <p:spPr>
          <a:xfrm>
            <a:off x="2099026" y="3377526"/>
            <a:ext cx="4028974" cy="3122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a:latin typeface="Arial" panose="020B0604020202020204" pitchFamily="34" charset="0"/>
                <a:ea typeface="Open Sans" charset="0"/>
                <a:cs typeface="Arial" panose="020B0604020202020204" pitchFamily="34" charset="0"/>
              </a:rPr>
              <a:t>shawn.wallace@</a:t>
            </a:r>
            <a:r>
              <a:rPr lang="en-US" sz="1600" dirty="0" err="1">
                <a:latin typeface="Arial" panose="020B0604020202020204" pitchFamily="34" charset="0"/>
                <a:ea typeface="Open Sans" charset="0"/>
                <a:cs typeface="Arial" panose="020B0604020202020204" pitchFamily="34" charset="0"/>
              </a:rPr>
              <a:t>centricconsulting.com</a:t>
            </a:r>
            <a:endParaRPr lang="en-US" sz="1600" u="sng" dirty="0">
              <a:latin typeface="Arial" panose="020B0604020202020204" pitchFamily="34" charset="0"/>
              <a:ea typeface="Open Sans" charset="0"/>
              <a:cs typeface="Arial" panose="020B0604020202020204" pitchFamily="34" charset="0"/>
            </a:endParaRPr>
          </a:p>
        </p:txBody>
      </p:sp>
      <p:grpSp>
        <p:nvGrpSpPr>
          <p:cNvPr id="11" name="Group 10">
            <a:extLst>
              <a:ext uri="{FF2B5EF4-FFF2-40B4-BE49-F238E27FC236}">
                <a16:creationId xmlns:a16="http://schemas.microsoft.com/office/drawing/2014/main" id="{4A5166D4-B887-7546-8E28-EEC847B3694B}"/>
              </a:ext>
            </a:extLst>
          </p:cNvPr>
          <p:cNvGrpSpPr/>
          <p:nvPr/>
        </p:nvGrpSpPr>
        <p:grpSpPr>
          <a:xfrm>
            <a:off x="2071221" y="1612804"/>
            <a:ext cx="3302423" cy="976714"/>
            <a:chOff x="2071221" y="1612804"/>
            <a:chExt cx="3302423" cy="976714"/>
          </a:xfrm>
        </p:grpSpPr>
        <p:sp>
          <p:nvSpPr>
            <p:cNvPr id="9" name="Text Placeholder 2">
              <a:extLst>
                <a:ext uri="{FF2B5EF4-FFF2-40B4-BE49-F238E27FC236}">
                  <a16:creationId xmlns:a16="http://schemas.microsoft.com/office/drawing/2014/main" id="{72BDC0B6-F834-B748-8064-6ECB55943A4C}"/>
                </a:ext>
              </a:extLst>
            </p:cNvPr>
            <p:cNvSpPr txBox="1">
              <a:spLocks/>
            </p:cNvSpPr>
            <p:nvPr/>
          </p:nvSpPr>
          <p:spPr>
            <a:xfrm>
              <a:off x="2071222" y="1612804"/>
              <a:ext cx="3302422" cy="3024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a:latin typeface="Arial" panose="020B0604020202020204" pitchFamily="34" charset="0"/>
                  <a:ea typeface="Open Sans Semibold" charset="0"/>
                  <a:cs typeface="Arial" panose="020B0604020202020204" pitchFamily="34" charset="0"/>
                </a:rPr>
                <a:t>Shawn Wallace</a:t>
              </a:r>
              <a:endParaRPr lang="en-US" sz="1600" b="1" u="sng" dirty="0">
                <a:latin typeface="Arial" panose="020B0604020202020204" pitchFamily="34" charset="0"/>
                <a:ea typeface="Open Sans Semibold" charset="0"/>
                <a:cs typeface="Arial" panose="020B0604020202020204" pitchFamily="34" charset="0"/>
              </a:endParaRPr>
            </a:p>
          </p:txBody>
        </p:sp>
        <p:sp>
          <p:nvSpPr>
            <p:cNvPr id="18" name="Text Placeholder 2">
              <a:extLst>
                <a:ext uri="{FF2B5EF4-FFF2-40B4-BE49-F238E27FC236}">
                  <a16:creationId xmlns:a16="http://schemas.microsoft.com/office/drawing/2014/main" id="{72BDC0B6-F834-B748-8064-6ECB55943A4C}"/>
                </a:ext>
              </a:extLst>
            </p:cNvPr>
            <p:cNvSpPr txBox="1">
              <a:spLocks/>
            </p:cNvSpPr>
            <p:nvPr/>
          </p:nvSpPr>
          <p:spPr>
            <a:xfrm>
              <a:off x="2071221" y="1926256"/>
              <a:ext cx="2585687"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400" dirty="0">
                  <a:solidFill>
                    <a:schemeClr val="accent1"/>
                  </a:solidFill>
                  <a:latin typeface="Arial" panose="020B0604020202020204" pitchFamily="34" charset="0"/>
                  <a:ea typeface="Open Sans" charset="0"/>
                  <a:cs typeface="Arial" panose="020B0604020202020204" pitchFamily="34" charset="0"/>
                </a:rPr>
                <a:t>Principal Architect, Tech SL</a:t>
              </a:r>
              <a:endParaRPr lang="en-US" sz="1400" u="sng" dirty="0">
                <a:solidFill>
                  <a:schemeClr val="accent1"/>
                </a:solidFill>
                <a:latin typeface="Arial" panose="020B0604020202020204" pitchFamily="34" charset="0"/>
                <a:ea typeface="Open Sans" charset="0"/>
                <a:cs typeface="Arial" panose="020B0604020202020204" pitchFamily="34" charset="0"/>
              </a:endParaRPr>
            </a:p>
          </p:txBody>
        </p:sp>
        <p:sp>
          <p:nvSpPr>
            <p:cNvPr id="26" name="Text Placeholder 2">
              <a:extLst>
                <a:ext uri="{FF2B5EF4-FFF2-40B4-BE49-F238E27FC236}">
                  <a16:creationId xmlns:a16="http://schemas.microsoft.com/office/drawing/2014/main" id="{72BDC0B6-F834-B748-8064-6ECB55943A4C}"/>
                </a:ext>
              </a:extLst>
            </p:cNvPr>
            <p:cNvSpPr txBox="1">
              <a:spLocks/>
            </p:cNvSpPr>
            <p:nvPr/>
          </p:nvSpPr>
          <p:spPr>
            <a:xfrm>
              <a:off x="2071222" y="2233065"/>
              <a:ext cx="2999540"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614 - 270 </a:t>
              </a:r>
              <a:r>
                <a:rPr lang="mr-IN" sz="1600" dirty="0">
                  <a:solidFill>
                    <a:schemeClr val="tx1">
                      <a:lumMod val="75000"/>
                      <a:lumOff val="25000"/>
                    </a:schemeClr>
                  </a:solidFill>
                  <a:latin typeface="Arial" panose="020B0604020202020204" pitchFamily="34" charset="0"/>
                  <a:ea typeface="Open Sans" charset="0"/>
                  <a:cs typeface="Open Sans" charset="0"/>
                </a:rPr>
                <a:t>–</a:t>
              </a: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 1600</a:t>
              </a:r>
              <a:endParaRPr lang="en-US" sz="1600" u="sng" dirty="0">
                <a:solidFill>
                  <a:schemeClr val="tx1">
                    <a:lumMod val="75000"/>
                    <a:lumOff val="25000"/>
                  </a:schemeClr>
                </a:solidFill>
                <a:latin typeface="Arial" panose="020B0604020202020204" pitchFamily="34" charset="0"/>
                <a:ea typeface="Open Sans" charset="0"/>
                <a:cs typeface="Arial" panose="020B0604020202020204" pitchFamily="34" charset="0"/>
              </a:endParaRPr>
            </a:p>
          </p:txBody>
        </p:sp>
      </p:grpSp>
      <p:sp>
        <p:nvSpPr>
          <p:cNvPr id="27" name="Text Placeholder 2">
            <a:extLst>
              <a:ext uri="{FF2B5EF4-FFF2-40B4-BE49-F238E27FC236}">
                <a16:creationId xmlns:a16="http://schemas.microsoft.com/office/drawing/2014/main" id="{72BDC0B6-F834-B748-8064-6ECB55943A4C}"/>
              </a:ext>
            </a:extLst>
          </p:cNvPr>
          <p:cNvSpPr txBox="1">
            <a:spLocks/>
          </p:cNvSpPr>
          <p:nvPr/>
        </p:nvSpPr>
        <p:spPr>
          <a:xfrm>
            <a:off x="2099026" y="47923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err="1">
                <a:latin typeface="Arial" panose="020B0604020202020204" pitchFamily="34" charset="0"/>
                <a:ea typeface="Open Sans Semibold" charset="0"/>
                <a:cs typeface="Arial" panose="020B0604020202020204" pitchFamily="34" charset="0"/>
              </a:rPr>
              <a:t>www.centricconsulting.com</a:t>
            </a:r>
            <a:endParaRPr lang="en-US" sz="1600" b="1" u="sng" dirty="0">
              <a:latin typeface="Arial" panose="020B0604020202020204" pitchFamily="34" charset="0"/>
              <a:ea typeface="Open Sans Semibold" charset="0"/>
              <a:cs typeface="Arial" panose="020B0604020202020204" pitchFamily="34" charset="0"/>
            </a:endParaRPr>
          </a:p>
        </p:txBody>
      </p:sp>
      <p:sp>
        <p:nvSpPr>
          <p:cNvPr id="28" name="Rectangle 27">
            <a:extLst>
              <a:ext uri="{FF2B5EF4-FFF2-40B4-BE49-F238E27FC236}">
                <a16:creationId xmlns:a16="http://schemas.microsoft.com/office/drawing/2014/main" id="{A9B7153A-18F8-4D4F-BD58-5554D3287BEC}"/>
              </a:ext>
            </a:extLst>
          </p:cNvPr>
          <p:cNvSpPr/>
          <p:nvPr/>
        </p:nvSpPr>
        <p:spPr>
          <a:xfrm>
            <a:off x="6601118" y="0"/>
            <a:ext cx="45719" cy="6858000"/>
          </a:xfrm>
          <a:prstGeom prst="rect">
            <a:avLst/>
          </a:prstGeom>
          <a:solidFill>
            <a:srgbClr val="FFB612"/>
          </a:solidFill>
          <a:ln>
            <a:noFill/>
          </a:ln>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rPr>
              <a:t> </a:t>
            </a:r>
          </a:p>
        </p:txBody>
      </p:sp>
      <p:grpSp>
        <p:nvGrpSpPr>
          <p:cNvPr id="3" name="Group 2">
            <a:extLst>
              <a:ext uri="{FF2B5EF4-FFF2-40B4-BE49-F238E27FC236}">
                <a16:creationId xmlns:a16="http://schemas.microsoft.com/office/drawing/2014/main" id="{40091676-6E3C-A149-959E-2A4B38635B10}"/>
              </a:ext>
            </a:extLst>
          </p:cNvPr>
          <p:cNvGrpSpPr/>
          <p:nvPr/>
        </p:nvGrpSpPr>
        <p:grpSpPr>
          <a:xfrm>
            <a:off x="708574" y="1549832"/>
            <a:ext cx="1092757" cy="1085698"/>
            <a:chOff x="708574" y="1549832"/>
            <a:chExt cx="1092757" cy="1085698"/>
          </a:xfrm>
        </p:grpSpPr>
        <p:sp>
          <p:nvSpPr>
            <p:cNvPr id="51" name="Oval 50">
              <a:extLst>
                <a:ext uri="{FF2B5EF4-FFF2-40B4-BE49-F238E27FC236}">
                  <a16:creationId xmlns:a16="http://schemas.microsoft.com/office/drawing/2014/main" id="{C8D6A149-830C-9544-9B2D-CC8D59DB8C11}"/>
                </a:ext>
              </a:extLst>
            </p:cNvPr>
            <p:cNvSpPr/>
            <p:nvPr/>
          </p:nvSpPr>
          <p:spPr>
            <a:xfrm>
              <a:off x="708574" y="154983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6269" y="1784389"/>
              <a:ext cx="432603" cy="616583"/>
            </a:xfrm>
            <a:prstGeom prst="rect">
              <a:avLst/>
            </a:prstGeom>
          </p:spPr>
        </p:pic>
      </p:grpSp>
      <p:grpSp>
        <p:nvGrpSpPr>
          <p:cNvPr id="5" name="Group 4">
            <a:extLst>
              <a:ext uri="{FF2B5EF4-FFF2-40B4-BE49-F238E27FC236}">
                <a16:creationId xmlns:a16="http://schemas.microsoft.com/office/drawing/2014/main" id="{45B03661-09AF-AE43-9C19-A545678FCCF9}"/>
              </a:ext>
            </a:extLst>
          </p:cNvPr>
          <p:cNvGrpSpPr/>
          <p:nvPr/>
        </p:nvGrpSpPr>
        <p:grpSpPr>
          <a:xfrm>
            <a:off x="732888" y="2970520"/>
            <a:ext cx="1092757" cy="1085698"/>
            <a:chOff x="732888" y="2970520"/>
            <a:chExt cx="1092757" cy="1085698"/>
          </a:xfrm>
        </p:grpSpPr>
        <p:sp>
          <p:nvSpPr>
            <p:cNvPr id="17" name="Oval 16">
              <a:extLst>
                <a:ext uri="{FF2B5EF4-FFF2-40B4-BE49-F238E27FC236}">
                  <a16:creationId xmlns:a16="http://schemas.microsoft.com/office/drawing/2014/main" id="{69955261-489E-B14A-A328-CECFA03DF237}"/>
                </a:ext>
              </a:extLst>
            </p:cNvPr>
            <p:cNvSpPr/>
            <p:nvPr/>
          </p:nvSpPr>
          <p:spPr>
            <a:xfrm>
              <a:off x="732888" y="2970520"/>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6581" y="3205077"/>
              <a:ext cx="545371" cy="583169"/>
            </a:xfrm>
            <a:prstGeom prst="rect">
              <a:avLst/>
            </a:prstGeom>
          </p:spPr>
        </p:pic>
      </p:grpSp>
      <p:grpSp>
        <p:nvGrpSpPr>
          <p:cNvPr id="6" name="Group 5">
            <a:extLst>
              <a:ext uri="{FF2B5EF4-FFF2-40B4-BE49-F238E27FC236}">
                <a16:creationId xmlns:a16="http://schemas.microsoft.com/office/drawing/2014/main" id="{6628EECF-B46F-2442-903F-B1B97E330E55}"/>
              </a:ext>
            </a:extLst>
          </p:cNvPr>
          <p:cNvGrpSpPr/>
          <p:nvPr/>
        </p:nvGrpSpPr>
        <p:grpSpPr>
          <a:xfrm>
            <a:off x="732888" y="4390092"/>
            <a:ext cx="1092757" cy="1085698"/>
            <a:chOff x="732888" y="4390092"/>
            <a:chExt cx="1092757" cy="1085698"/>
          </a:xfrm>
        </p:grpSpPr>
        <p:sp>
          <p:nvSpPr>
            <p:cNvPr id="20" name="Oval 19">
              <a:extLst>
                <a:ext uri="{FF2B5EF4-FFF2-40B4-BE49-F238E27FC236}">
                  <a16:creationId xmlns:a16="http://schemas.microsoft.com/office/drawing/2014/main" id="{CF3999A0-CC01-C54B-ACD4-0817ADEB71E5}"/>
                </a:ext>
              </a:extLst>
            </p:cNvPr>
            <p:cNvSpPr/>
            <p:nvPr/>
          </p:nvSpPr>
          <p:spPr>
            <a:xfrm>
              <a:off x="732888" y="439009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6425" y="4660100"/>
              <a:ext cx="545683" cy="545683"/>
            </a:xfrm>
            <a:prstGeom prst="rect">
              <a:avLst/>
            </a:prstGeom>
          </p:spPr>
        </p:pic>
      </p:grpSp>
      <p:sp>
        <p:nvSpPr>
          <p:cNvPr id="16" name="Rectangle 15"/>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2" name="Title 11">
            <a:extLst>
              <a:ext uri="{FF2B5EF4-FFF2-40B4-BE49-F238E27FC236}">
                <a16:creationId xmlns:a16="http://schemas.microsoft.com/office/drawing/2014/main" id="{0B8ABA31-2D83-B147-88A4-57DB109E388F}"/>
              </a:ext>
            </a:extLst>
          </p:cNvPr>
          <p:cNvSpPr>
            <a:spLocks noGrp="1"/>
          </p:cNvSpPr>
          <p:nvPr>
            <p:ph type="title"/>
          </p:nvPr>
        </p:nvSpPr>
        <p:spPr>
          <a:xfrm>
            <a:off x="302684" y="270746"/>
            <a:ext cx="11584516" cy="521677"/>
          </a:xfrm>
        </p:spPr>
        <p:txBody>
          <a:bodyPr/>
          <a:lstStyle/>
          <a:p>
            <a:r>
              <a:rPr lang="en-US" b="0" dirty="0"/>
              <a:t>Contact Us</a:t>
            </a:r>
          </a:p>
        </p:txBody>
      </p:sp>
      <p:sp>
        <p:nvSpPr>
          <p:cNvPr id="21" name="Slide Number Placeholder 9">
            <a:extLst>
              <a:ext uri="{FF2B5EF4-FFF2-40B4-BE49-F238E27FC236}">
                <a16:creationId xmlns:a16="http://schemas.microsoft.com/office/drawing/2014/main" id="{6A9211FB-1866-7447-8598-E0FE02858290}"/>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19</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D349DA0-77CA-AE43-AFAF-16729E5EEA86}"/>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11704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500"/>
                            </p:stCondLst>
                            <p:childTnLst>
                              <p:par>
                                <p:cTn id="13" presetID="2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1000"/>
                            </p:stCondLst>
                            <p:childTnLst>
                              <p:par>
                                <p:cTn id="21" presetID="2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55E7A-35E8-4912-9218-2E09C2AB2AD9}"/>
              </a:ext>
            </a:extLst>
          </p:cNvPr>
          <p:cNvSpPr>
            <a:spLocks noGrp="1"/>
          </p:cNvSpPr>
          <p:nvPr>
            <p:ph type="title"/>
          </p:nvPr>
        </p:nvSpPr>
        <p:spPr/>
        <p:txBody>
          <a:bodyPr/>
          <a:lstStyle/>
          <a:p>
            <a:r>
              <a:rPr lang="en-US" dirty="0"/>
              <a:t>Agility’s Affect on Solutions</a:t>
            </a:r>
          </a:p>
        </p:txBody>
      </p:sp>
    </p:spTree>
    <p:extLst>
      <p:ext uri="{BB962C8B-B14F-4D97-AF65-F5344CB8AC3E}">
        <p14:creationId xmlns:p14="http://schemas.microsoft.com/office/powerpoint/2010/main" val="119329927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0248-FF03-3AD0-16D8-2D5B300B67EA}"/>
              </a:ext>
            </a:extLst>
          </p:cNvPr>
          <p:cNvSpPr>
            <a:spLocks noGrp="1"/>
          </p:cNvSpPr>
          <p:nvPr>
            <p:ph type="title"/>
          </p:nvPr>
        </p:nvSpPr>
        <p:spPr/>
        <p:txBody>
          <a:bodyPr/>
          <a:lstStyle/>
          <a:p>
            <a:r>
              <a:rPr lang="en-US" dirty="0"/>
              <a:t>A Modern Architecture</a:t>
            </a:r>
          </a:p>
        </p:txBody>
      </p:sp>
    </p:spTree>
    <p:extLst>
      <p:ext uri="{BB962C8B-B14F-4D97-AF65-F5344CB8AC3E}">
        <p14:creationId xmlns:p14="http://schemas.microsoft.com/office/powerpoint/2010/main" val="2105763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311224" y="2740636"/>
            <a:ext cx="4416523" cy="1881910"/>
          </a:xfrm>
          <a:prstGeom prst="rect">
            <a:avLst/>
          </a:prstGeom>
          <a:solidFill>
            <a:schemeClr val="bg1">
              <a:lumMod val="9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1209B-4A50-4664-8495-413C37BF4D6E}"/>
              </a:ext>
            </a:extLst>
          </p:cNvPr>
          <p:cNvSpPr>
            <a:spLocks noGrp="1"/>
          </p:cNvSpPr>
          <p:nvPr>
            <p:ph type="title"/>
          </p:nvPr>
        </p:nvSpPr>
        <p:spPr/>
        <p:txBody>
          <a:bodyPr>
            <a:normAutofit/>
          </a:bodyPr>
          <a:lstStyle/>
          <a:p>
            <a:r>
              <a:rPr lang="en-US" b="0" dirty="0">
                <a:cs typeface="Arial" panose="020B0604020202020204" pitchFamily="34" charset="0"/>
              </a:rPr>
              <a:t>Guiding Principles</a:t>
            </a:r>
          </a:p>
        </p:txBody>
      </p:sp>
      <p:sp>
        <p:nvSpPr>
          <p:cNvPr id="4" name="Text Placeholder 3">
            <a:extLst>
              <a:ext uri="{FF2B5EF4-FFF2-40B4-BE49-F238E27FC236}">
                <a16:creationId xmlns:a16="http://schemas.microsoft.com/office/drawing/2014/main" id="{E17CE2DA-9E30-4351-A625-FB277D7E6815}"/>
              </a:ext>
            </a:extLst>
          </p:cNvPr>
          <p:cNvSpPr>
            <a:spLocks noGrp="1"/>
          </p:cNvSpPr>
          <p:nvPr>
            <p:ph type="body" sz="quarter" idx="10"/>
          </p:nvPr>
        </p:nvSpPr>
        <p:spPr>
          <a:xfrm>
            <a:off x="307851" y="758894"/>
            <a:ext cx="11657456" cy="533400"/>
          </a:xfrm>
        </p:spPr>
        <p:txBody>
          <a:bodyPr>
            <a:noAutofit/>
          </a:bodyPr>
          <a:lstStyle/>
          <a:p>
            <a:pPr marL="54864" indent="0">
              <a:buNone/>
            </a:pPr>
            <a:r>
              <a:rPr lang="en-US" kern="0" dirty="0">
                <a:solidFill>
                  <a:schemeClr val="tx1"/>
                </a:solidFill>
                <a:latin typeface="Arial" panose="020B0604020202020204" pitchFamily="34" charset="0"/>
                <a:cs typeface="Arial" panose="020B0604020202020204" pitchFamily="34" charset="0"/>
              </a:rPr>
              <a:t>All design patterns and practices are driven by a set of guiding principles</a:t>
            </a:r>
            <a:endParaRPr lang="en-US"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876339" y="1611304"/>
            <a:ext cx="544530" cy="1881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420869" y="1611304"/>
            <a:ext cx="4459909" cy="1881910"/>
          </a:xfrm>
          <a:prstGeom prst="rect">
            <a:avLst/>
          </a:prstGeom>
          <a:solidFill>
            <a:schemeClr val="bg1">
              <a:lumMod val="9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7" name="Text Placeholder 3">
            <a:extLst>
              <a:ext uri="{FF2B5EF4-FFF2-40B4-BE49-F238E27FC236}">
                <a16:creationId xmlns:a16="http://schemas.microsoft.com/office/drawing/2014/main" id="{E17CE2DA-9E30-4351-A625-FB277D7E6815}"/>
              </a:ext>
            </a:extLst>
          </p:cNvPr>
          <p:cNvSpPr txBox="1">
            <a:spLocks/>
          </p:cNvSpPr>
          <p:nvPr/>
        </p:nvSpPr>
        <p:spPr>
          <a:xfrm>
            <a:off x="1710217" y="1842235"/>
            <a:ext cx="3817280"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accent1"/>
                </a:solidFill>
              </a:rPr>
              <a:t>Business Capability</a:t>
            </a:r>
          </a:p>
          <a:p>
            <a:r>
              <a:rPr lang="en-US" sz="1400" dirty="0">
                <a:solidFill>
                  <a:schemeClr val="tx1"/>
                </a:solidFill>
              </a:rPr>
              <a:t>Agility, Speed to market/value, Governable, Intelligence, Supports Processes</a:t>
            </a:r>
          </a:p>
        </p:txBody>
      </p:sp>
      <p:sp>
        <p:nvSpPr>
          <p:cNvPr id="20" name="Oval 19">
            <a:extLst>
              <a:ext uri="{FF2B5EF4-FFF2-40B4-BE49-F238E27FC236}">
                <a16:creationId xmlns:a16="http://schemas.microsoft.com/office/drawing/2014/main" id="{A58DA7EC-323D-8C42-9A8C-AF157CCA5DF1}"/>
              </a:ext>
            </a:extLst>
          </p:cNvPr>
          <p:cNvSpPr/>
          <p:nvPr/>
        </p:nvSpPr>
        <p:spPr>
          <a:xfrm>
            <a:off x="302683" y="206824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76339" y="3857523"/>
            <a:ext cx="544530" cy="18819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20869" y="3857523"/>
            <a:ext cx="4459909" cy="1881910"/>
          </a:xfrm>
          <a:prstGeom prst="rect">
            <a:avLst/>
          </a:prstGeom>
          <a:solidFill>
            <a:schemeClr val="bg1">
              <a:lumMod val="9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3">
            <a:extLst>
              <a:ext uri="{FF2B5EF4-FFF2-40B4-BE49-F238E27FC236}">
                <a16:creationId xmlns:a16="http://schemas.microsoft.com/office/drawing/2014/main" id="{E17CE2DA-9E30-4351-A625-FB277D7E6815}"/>
              </a:ext>
            </a:extLst>
          </p:cNvPr>
          <p:cNvSpPr txBox="1">
            <a:spLocks/>
          </p:cNvSpPr>
          <p:nvPr/>
        </p:nvSpPr>
        <p:spPr>
          <a:xfrm>
            <a:off x="1710217" y="4088454"/>
            <a:ext cx="393157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tx1"/>
                </a:solidFill>
              </a:rPr>
              <a:t>Team</a:t>
            </a:r>
          </a:p>
          <a:p>
            <a:r>
              <a:rPr lang="en-US" sz="1400" dirty="0">
                <a:solidFill>
                  <a:schemeClr val="tx1"/>
                </a:solidFill>
              </a:rPr>
              <a:t>Leverages team strengths, Leverages team skills, Incremental rollout, Non-invasive, Non-technical admin</a:t>
            </a:r>
          </a:p>
        </p:txBody>
      </p:sp>
      <p:sp>
        <p:nvSpPr>
          <p:cNvPr id="55" name="Oval 54">
            <a:extLst>
              <a:ext uri="{FF2B5EF4-FFF2-40B4-BE49-F238E27FC236}">
                <a16:creationId xmlns:a16="http://schemas.microsoft.com/office/drawing/2014/main" id="{A58DA7EC-323D-8C42-9A8C-AF157CCA5DF1}"/>
              </a:ext>
            </a:extLst>
          </p:cNvPr>
          <p:cNvSpPr/>
          <p:nvPr/>
        </p:nvSpPr>
        <p:spPr>
          <a:xfrm>
            <a:off x="302683" y="4314461"/>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727747" y="2740636"/>
            <a:ext cx="544530" cy="18819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4" name="Text Placeholder 3">
            <a:extLst>
              <a:ext uri="{FF2B5EF4-FFF2-40B4-BE49-F238E27FC236}">
                <a16:creationId xmlns:a16="http://schemas.microsoft.com/office/drawing/2014/main" id="{E17CE2DA-9E30-4351-A625-FB277D7E6815}"/>
              </a:ext>
            </a:extLst>
          </p:cNvPr>
          <p:cNvSpPr txBox="1">
            <a:spLocks/>
          </p:cNvSpPr>
          <p:nvPr/>
        </p:nvSpPr>
        <p:spPr>
          <a:xfrm>
            <a:off x="6498794" y="2971567"/>
            <a:ext cx="390965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600"/>
              </a:spcAft>
            </a:pPr>
            <a:r>
              <a:rPr lang="en-US" b="1" kern="0" dirty="0">
                <a:solidFill>
                  <a:schemeClr val="accent6"/>
                </a:solidFill>
              </a:rPr>
              <a:t>Technical</a:t>
            </a:r>
          </a:p>
          <a:p>
            <a:pPr algn="r"/>
            <a:r>
              <a:rPr lang="en-US" sz="1400" dirty="0">
                <a:solidFill>
                  <a:schemeClr val="tx1"/>
                </a:solidFill>
              </a:rPr>
              <a:t>Loosely-coupled, Composability, Design, Simplicity, Scalability, Robust (async and sync), Telemetry/Instrumentation, Operational Simplicity, Testable, Easy to upgrade/change</a:t>
            </a:r>
          </a:p>
        </p:txBody>
      </p:sp>
      <p:sp>
        <p:nvSpPr>
          <p:cNvPr id="65" name="Oval 64">
            <a:extLst>
              <a:ext uri="{FF2B5EF4-FFF2-40B4-BE49-F238E27FC236}">
                <a16:creationId xmlns:a16="http://schemas.microsoft.com/office/drawing/2014/main" id="{A58DA7EC-323D-8C42-9A8C-AF157CCA5DF1}"/>
              </a:ext>
            </a:extLst>
          </p:cNvPr>
          <p:cNvSpPr/>
          <p:nvPr/>
        </p:nvSpPr>
        <p:spPr>
          <a:xfrm>
            <a:off x="10900185" y="3197574"/>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3F6D733B-48D9-49DC-A58A-A35214B5A9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069" y="4496575"/>
            <a:ext cx="596226" cy="549647"/>
          </a:xfrm>
          <a:prstGeom prst="rect">
            <a:avLst/>
          </a:prstGeom>
        </p:spPr>
      </p:pic>
      <p:pic>
        <p:nvPicPr>
          <p:cNvPr id="5" name="Picture 4">
            <a:extLst>
              <a:ext uri="{FF2B5EF4-FFF2-40B4-BE49-F238E27FC236}">
                <a16:creationId xmlns:a16="http://schemas.microsoft.com/office/drawing/2014/main" id="{0701AE11-5241-AC6E-D0F3-67AA5B6F0F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953" y="2271958"/>
            <a:ext cx="660457" cy="507664"/>
          </a:xfrm>
          <a:prstGeom prst="rect">
            <a:avLst/>
          </a:prstGeom>
        </p:spPr>
      </p:pic>
      <p:pic>
        <p:nvPicPr>
          <p:cNvPr id="6" name="Picture 5">
            <a:extLst>
              <a:ext uri="{FF2B5EF4-FFF2-40B4-BE49-F238E27FC236}">
                <a16:creationId xmlns:a16="http://schemas.microsoft.com/office/drawing/2014/main" id="{DEAC1454-CBD5-0EC1-62EE-C615C8C5EF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95863" y="3393252"/>
            <a:ext cx="576677" cy="576677"/>
          </a:xfrm>
          <a:prstGeom prst="rect">
            <a:avLst/>
          </a:prstGeom>
        </p:spPr>
      </p:pic>
    </p:spTree>
    <p:extLst>
      <p:ext uri="{BB962C8B-B14F-4D97-AF65-F5344CB8AC3E}">
        <p14:creationId xmlns:p14="http://schemas.microsoft.com/office/powerpoint/2010/main" val="2531720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BE15E9-F048-A91E-C2AC-F8B4A02077F7}"/>
              </a:ext>
            </a:extLst>
          </p:cNvPr>
          <p:cNvPicPr>
            <a:picLocks noChangeAspect="1"/>
          </p:cNvPicPr>
          <p:nvPr/>
        </p:nvPicPr>
        <p:blipFill>
          <a:blip r:embed="rId2"/>
          <a:stretch>
            <a:fillRect/>
          </a:stretch>
        </p:blipFill>
        <p:spPr>
          <a:xfrm>
            <a:off x="906332" y="99151"/>
            <a:ext cx="10379336" cy="6334699"/>
          </a:xfrm>
          <a:prstGeom prst="rect">
            <a:avLst/>
          </a:prstGeom>
        </p:spPr>
      </p:pic>
    </p:spTree>
    <p:extLst>
      <p:ext uri="{BB962C8B-B14F-4D97-AF65-F5344CB8AC3E}">
        <p14:creationId xmlns:p14="http://schemas.microsoft.com/office/powerpoint/2010/main" val="4198859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AE30F85-501D-CCE9-7F5E-D079BA3DDFFF}"/>
              </a:ext>
            </a:extLst>
          </p:cNvPr>
          <p:cNvSpPr>
            <a:spLocks noGrp="1"/>
          </p:cNvSpPr>
          <p:nvPr>
            <p:ph type="title"/>
          </p:nvPr>
        </p:nvSpPr>
        <p:spPr>
          <a:xfrm>
            <a:off x="302683" y="228601"/>
            <a:ext cx="11584516" cy="521677"/>
          </a:xfrm>
        </p:spPr>
        <p:txBody>
          <a:bodyPr/>
          <a:lstStyle/>
          <a:p>
            <a:r>
              <a:rPr lang="en-US" dirty="0"/>
              <a:t>Event-driven Architecture Features</a:t>
            </a:r>
          </a:p>
        </p:txBody>
      </p:sp>
      <p:pic>
        <p:nvPicPr>
          <p:cNvPr id="2" name="Picture 1" descr="Graphical user interface, diagram&#10;&#10;Description automatically generated">
            <a:extLst>
              <a:ext uri="{FF2B5EF4-FFF2-40B4-BE49-F238E27FC236}">
                <a16:creationId xmlns:a16="http://schemas.microsoft.com/office/drawing/2014/main" id="{DDBE15E9-F048-A91E-C2AC-F8B4A02077F7}"/>
              </a:ext>
            </a:extLst>
          </p:cNvPr>
          <p:cNvPicPr>
            <a:picLocks noChangeAspect="1"/>
          </p:cNvPicPr>
          <p:nvPr/>
        </p:nvPicPr>
        <p:blipFill>
          <a:blip r:embed="rId2"/>
          <a:stretch>
            <a:fillRect/>
          </a:stretch>
        </p:blipFill>
        <p:spPr>
          <a:xfrm>
            <a:off x="5127813" y="1486756"/>
            <a:ext cx="6992471" cy="4265407"/>
          </a:xfrm>
          <a:prstGeom prst="rect">
            <a:avLst/>
          </a:prstGeom>
          <a:noFill/>
        </p:spPr>
      </p:pic>
      <p:sp>
        <p:nvSpPr>
          <p:cNvPr id="9" name="Content Placeholder 3">
            <a:extLst>
              <a:ext uri="{FF2B5EF4-FFF2-40B4-BE49-F238E27FC236}">
                <a16:creationId xmlns:a16="http://schemas.microsoft.com/office/drawing/2014/main" id="{FF50826D-3720-B2E2-0742-F24FCCCFFA54}"/>
              </a:ext>
            </a:extLst>
          </p:cNvPr>
          <p:cNvSpPr>
            <a:spLocks noGrp="1"/>
          </p:cNvSpPr>
          <p:nvPr>
            <p:ph sz="half" idx="2"/>
          </p:nvPr>
        </p:nvSpPr>
        <p:spPr>
          <a:xfrm>
            <a:off x="302683" y="1303339"/>
            <a:ext cx="4430682" cy="4632241"/>
          </a:xfrm>
        </p:spPr>
        <p:txBody>
          <a:bodyPr/>
          <a:lstStyle/>
          <a:p>
            <a:r>
              <a:rPr lang="en-US" dirty="0"/>
              <a:t>Loosely Coupled</a:t>
            </a:r>
          </a:p>
          <a:p>
            <a:r>
              <a:rPr lang="en-US" dirty="0"/>
              <a:t>Easy Integration</a:t>
            </a:r>
          </a:p>
          <a:p>
            <a:r>
              <a:rPr lang="en-US" dirty="0"/>
              <a:t>Supports many scaling models</a:t>
            </a:r>
          </a:p>
          <a:p>
            <a:r>
              <a:rPr lang="en-US" dirty="0"/>
              <a:t>“Data in Motion”</a:t>
            </a:r>
          </a:p>
          <a:p>
            <a:r>
              <a:rPr lang="en-US" dirty="0"/>
              <a:t>Favor asynchronous interactions</a:t>
            </a:r>
          </a:p>
        </p:txBody>
      </p:sp>
    </p:spTree>
    <p:extLst>
      <p:ext uri="{BB962C8B-B14F-4D97-AF65-F5344CB8AC3E}">
        <p14:creationId xmlns:p14="http://schemas.microsoft.com/office/powerpoint/2010/main" val="1893272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B7153A-18F8-4D4F-BD58-5554D3287BEC}"/>
              </a:ext>
            </a:extLst>
          </p:cNvPr>
          <p:cNvSpPr/>
          <p:nvPr/>
        </p:nvSpPr>
        <p:spPr>
          <a:xfrm>
            <a:off x="452809" y="4038600"/>
            <a:ext cx="6879119" cy="440267"/>
          </a:xfrm>
          <a:prstGeom prst="rect">
            <a:avLst/>
          </a:prstGeom>
          <a:solidFill>
            <a:srgbClr val="412D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Regular" charset="0"/>
              </a:rPr>
              <a:t> </a:t>
            </a:r>
          </a:p>
        </p:txBody>
      </p:sp>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 Placeholder 2"/>
          <p:cNvSpPr txBox="1">
            <a:spLocks/>
          </p:cNvSpPr>
          <p:nvPr/>
        </p:nvSpPr>
        <p:spPr>
          <a:xfrm>
            <a:off x="386371" y="1185082"/>
            <a:ext cx="6701030" cy="682219"/>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4610" indent="0">
              <a:lnSpc>
                <a:spcPts val="2400"/>
              </a:lnSpc>
              <a:buNone/>
            </a:pPr>
            <a:r>
              <a:rPr lang="en-US" sz="1800" dirty="0">
                <a:latin typeface="Arial Regular" charset="0"/>
                <a:ea typeface="Arial Regular" charset="0"/>
                <a:cs typeface="Arial Regular" charset="0"/>
              </a:rPr>
              <a:t>This deck serves as both a visual guide and a tool to help you streamline and simplify the process of creating presentations.</a:t>
            </a:r>
          </a:p>
        </p:txBody>
      </p:sp>
      <p:cxnSp>
        <p:nvCxnSpPr>
          <p:cNvPr id="6" name="Straight Connector 5"/>
          <p:cNvCxnSpPr/>
          <p:nvPr/>
        </p:nvCxnSpPr>
        <p:spPr>
          <a:xfrm>
            <a:off x="435757" y="2079156"/>
            <a:ext cx="689617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9B7153A-18F8-4D4F-BD58-5554D3287BEC}"/>
              </a:ext>
            </a:extLst>
          </p:cNvPr>
          <p:cNvSpPr/>
          <p:nvPr/>
        </p:nvSpPr>
        <p:spPr>
          <a:xfrm>
            <a:off x="7661709" y="834219"/>
            <a:ext cx="4530292" cy="602378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Regular" charset="0"/>
              </a:rPr>
              <a:t> </a:t>
            </a:r>
          </a:p>
        </p:txBody>
      </p:sp>
      <p:sp>
        <p:nvSpPr>
          <p:cNvPr id="9" name="TextBox 8"/>
          <p:cNvSpPr txBox="1"/>
          <p:nvPr/>
        </p:nvSpPr>
        <p:spPr>
          <a:xfrm>
            <a:off x="7906236" y="1185082"/>
            <a:ext cx="3706174" cy="338554"/>
          </a:xfrm>
          <a:prstGeom prst="rect">
            <a:avLst/>
          </a:prstGeom>
          <a:noFill/>
        </p:spPr>
        <p:txBody>
          <a:bodyPr wrap="square" rtlCol="0">
            <a:spAutoFit/>
          </a:bodyPr>
          <a:lstStyle/>
          <a:p>
            <a:r>
              <a:rPr lang="en-US" sz="1600" b="1" dirty="0">
                <a:solidFill>
                  <a:srgbClr val="412D5D"/>
                </a:solidFill>
                <a:latin typeface="Arial Regular" charset="0"/>
              </a:rPr>
              <a:t>TIPS:</a:t>
            </a:r>
            <a:endParaRPr lang="en-US" sz="1600" b="1" dirty="0">
              <a:solidFill>
                <a:srgbClr val="412D5D"/>
              </a:solidFill>
              <a:latin typeface="Arial Regular" charset="0"/>
              <a:ea typeface="Arial Regular" charset="0"/>
              <a:cs typeface="Arial Regular" charset="0"/>
            </a:endParaRPr>
          </a:p>
        </p:txBody>
      </p:sp>
      <p:sp>
        <p:nvSpPr>
          <p:cNvPr id="10"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11" name="Text Box 18"/>
          <p:cNvSpPr txBox="1">
            <a:spLocks noChangeArrowheads="1"/>
          </p:cNvSpPr>
          <p:nvPr/>
        </p:nvSpPr>
        <p:spPr bwMode="auto">
          <a:xfrm>
            <a:off x="452810" y="2417114"/>
            <a:ext cx="6921453" cy="14386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marL="171450" indent="-171450" eaLnBrk="0" hangingPunct="0">
              <a:lnSpc>
                <a:spcPts val="2000"/>
              </a:lnSpc>
              <a:spcAft>
                <a:spcPts val="600"/>
              </a:spcAft>
              <a:buClr>
                <a:srgbClr val="FFB612"/>
              </a:buClr>
              <a:buSzPct val="125000"/>
              <a:buFont typeface="Arial" charset="0"/>
              <a:buChar char="•"/>
            </a:pPr>
            <a:r>
              <a:rPr lang="en-US" sz="1400" dirty="0">
                <a:latin typeface="Arial Regular" charset="0"/>
                <a:cs typeface="Arial"/>
              </a:rPr>
              <a:t>Integrating elements and slides from this template will help maintain the integrity </a:t>
            </a:r>
            <a:br>
              <a:rPr lang="en-US" sz="1400" dirty="0">
                <a:latin typeface="Arial Regular" charset="0"/>
                <a:cs typeface="Arial"/>
              </a:rPr>
            </a:br>
            <a:r>
              <a:rPr lang="en-US" sz="1400" dirty="0">
                <a:latin typeface="Arial Regular" charset="0"/>
                <a:cs typeface="Arial"/>
              </a:rPr>
              <a:t>of </a:t>
            </a:r>
            <a:r>
              <a:rPr lang="en-US" sz="1400" dirty="0" err="1">
                <a:latin typeface="Arial Regular" charset="0"/>
                <a:cs typeface="Arial"/>
              </a:rPr>
              <a:t>Centric’s</a:t>
            </a:r>
            <a:r>
              <a:rPr lang="en-US" sz="1400" dirty="0">
                <a:latin typeface="Arial Regular" charset="0"/>
                <a:cs typeface="Arial"/>
              </a:rPr>
              <a:t> brand.</a:t>
            </a:r>
          </a:p>
          <a:p>
            <a:pPr marL="171450" indent="-171450" eaLnBrk="0" hangingPunct="0">
              <a:lnSpc>
                <a:spcPts val="2000"/>
              </a:lnSpc>
              <a:spcAft>
                <a:spcPts val="600"/>
              </a:spcAft>
              <a:buClr>
                <a:srgbClr val="FFB612"/>
              </a:buClr>
              <a:buSzPct val="125000"/>
              <a:buFont typeface="Arial" charset="0"/>
              <a:buChar char="•"/>
            </a:pPr>
            <a:r>
              <a:rPr lang="en-US" sz="1400" dirty="0">
                <a:latin typeface="Arial Regular" charset="0"/>
                <a:cs typeface="Arial"/>
              </a:rPr>
              <a:t>Most slides are modular and can be used by editing the variable content while ensuring the formatting is consistent across all Centric decks</a:t>
            </a:r>
          </a:p>
          <a:p>
            <a:pPr marL="171450" indent="-171450" eaLnBrk="0" hangingPunct="0">
              <a:lnSpc>
                <a:spcPts val="2000"/>
              </a:lnSpc>
              <a:spcAft>
                <a:spcPts val="2200"/>
              </a:spcAft>
              <a:buClr>
                <a:srgbClr val="FFB612"/>
              </a:buClr>
              <a:buSzPct val="125000"/>
              <a:buFont typeface="Arial" charset="0"/>
              <a:buChar char="•"/>
            </a:pPr>
            <a:r>
              <a:rPr lang="en-US" sz="1400" dirty="0">
                <a:latin typeface="Arial Regular" charset="0"/>
                <a:cs typeface="Arial"/>
              </a:rPr>
              <a:t>Section Divider slides can be leveraged by replacing the image and changing copy</a:t>
            </a:r>
          </a:p>
          <a:p>
            <a:pPr eaLnBrk="0" hangingPunct="0">
              <a:lnSpc>
                <a:spcPts val="2000"/>
              </a:lnSpc>
              <a:spcAft>
                <a:spcPts val="600"/>
              </a:spcAft>
              <a:buClr>
                <a:srgbClr val="FFB612"/>
              </a:buClr>
              <a:buSzPct val="125000"/>
            </a:pPr>
            <a:r>
              <a:rPr lang="en-US" sz="1400" b="1" i="1" dirty="0">
                <a:latin typeface="Arial Regular" charset="0"/>
                <a:cs typeface="Arial"/>
              </a:rPr>
              <a:t>    </a:t>
            </a:r>
            <a:r>
              <a:rPr lang="en-US" sz="1400" b="1" i="1" dirty="0">
                <a:solidFill>
                  <a:schemeClr val="bg1"/>
                </a:solidFill>
                <a:latin typeface="Arial Regular" charset="0"/>
                <a:cs typeface="Arial"/>
              </a:rPr>
              <a:t>Important: Please export PowerPoint decks as PDFs when sharing externally</a:t>
            </a:r>
            <a:endParaRPr lang="en-US" sz="1400" dirty="0">
              <a:solidFill>
                <a:schemeClr val="bg1"/>
              </a:solidFill>
              <a:latin typeface="Arial Regular" charset="0"/>
              <a:cs typeface="Arial"/>
            </a:endParaRPr>
          </a:p>
        </p:txBody>
      </p:sp>
      <p:sp>
        <p:nvSpPr>
          <p:cNvPr id="12" name="Text Box 18"/>
          <p:cNvSpPr txBox="1">
            <a:spLocks noChangeArrowheads="1"/>
          </p:cNvSpPr>
          <p:nvPr/>
        </p:nvSpPr>
        <p:spPr bwMode="auto">
          <a:xfrm>
            <a:off x="7906235" y="1666701"/>
            <a:ext cx="3942463" cy="32742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Avoid sizing copy that’s smaller than 11 </a:t>
            </a:r>
            <a:r>
              <a:rPr lang="en-US" sz="1400" dirty="0" err="1">
                <a:latin typeface="Arial Regular" charset="0"/>
                <a:cs typeface="Arial"/>
              </a:rPr>
              <a:t>pt</a:t>
            </a:r>
            <a:r>
              <a:rPr lang="en-US" sz="1400" dirty="0">
                <a:latin typeface="Arial Regular" charset="0"/>
                <a:cs typeface="Arial"/>
              </a:rPr>
              <a:t> </a:t>
            </a:r>
            <a:br>
              <a:rPr lang="en-US" sz="1400" dirty="0">
                <a:latin typeface="Arial Regular" charset="0"/>
                <a:cs typeface="Arial"/>
              </a:rPr>
            </a:br>
            <a:r>
              <a:rPr lang="en-US" sz="1400" dirty="0">
                <a:latin typeface="Arial Regular" charset="0"/>
                <a:cs typeface="Arial"/>
              </a:rPr>
              <a:t>or larger than 28 </a:t>
            </a:r>
            <a:r>
              <a:rPr lang="en-US" sz="1400" dirty="0" err="1">
                <a:latin typeface="Arial Regular" charset="0"/>
                <a:cs typeface="Arial"/>
              </a:rPr>
              <a:t>pt</a:t>
            </a:r>
            <a:endParaRPr lang="en-US" sz="1400" dirty="0">
              <a:latin typeface="Arial Regular" charset="0"/>
              <a:cs typeface="Arial"/>
            </a:endParaRPr>
          </a:p>
          <a:p>
            <a:pPr marL="171450" indent="-171450" eaLnBrk="0" hangingPunct="0">
              <a:lnSpc>
                <a:spcPts val="1800"/>
              </a:lnSpc>
              <a:spcAft>
                <a:spcPts val="1200"/>
              </a:spcAft>
              <a:buClr>
                <a:srgbClr val="412D5D"/>
              </a:buClr>
              <a:buSzPct val="125000"/>
              <a:buFont typeface="Arial" charset="0"/>
              <a:buChar char="•"/>
            </a:pPr>
            <a:r>
              <a:rPr lang="en-US" sz="1400" i="1" dirty="0">
                <a:latin typeface="Arial Regular" charset="0"/>
                <a:cs typeface="Arial"/>
              </a:rPr>
              <a:t>Less is more:</a:t>
            </a:r>
            <a:br>
              <a:rPr lang="en-US" sz="1400" dirty="0">
                <a:latin typeface="Arial Regular" charset="0"/>
                <a:cs typeface="Arial"/>
              </a:rPr>
            </a:br>
            <a:r>
              <a:rPr lang="en-US" sz="1400" dirty="0">
                <a:latin typeface="Arial Regular" charset="0"/>
                <a:cs typeface="Arial"/>
              </a:rPr>
              <a:t>The clean and spacious layout improves readability and engagement—try to consolidate messaging and keep bullets punchy.</a:t>
            </a:r>
          </a:p>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Spread out a busy slide into two separate slides</a:t>
            </a:r>
          </a:p>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Use varying type sizes and weights (regular, italic, bold) to create hierarchy within content and help viewers eye read in intended order</a:t>
            </a:r>
          </a:p>
          <a:p>
            <a:pPr marL="171450" indent="-171450" eaLnBrk="0" hangingPunct="0">
              <a:lnSpc>
                <a:spcPts val="1800"/>
              </a:lnSpc>
              <a:spcAft>
                <a:spcPts val="1200"/>
              </a:spcAft>
              <a:buClr>
                <a:srgbClr val="412D5D"/>
              </a:buClr>
              <a:buSzPct val="125000"/>
              <a:buFont typeface="Arial" charset="0"/>
              <a:buChar char="•"/>
            </a:pPr>
            <a:endParaRPr lang="en-US" sz="1400" dirty="0">
              <a:latin typeface="Arial Regular" charset="0"/>
              <a:cs typeface="Arial"/>
            </a:endParaRPr>
          </a:p>
        </p:txBody>
      </p:sp>
      <p:sp>
        <p:nvSpPr>
          <p:cNvPr id="13" name="Text Box 18"/>
          <p:cNvSpPr txBox="1">
            <a:spLocks noChangeArrowheads="1"/>
          </p:cNvSpPr>
          <p:nvPr/>
        </p:nvSpPr>
        <p:spPr bwMode="auto">
          <a:xfrm>
            <a:off x="7906236" y="5125796"/>
            <a:ext cx="4158317" cy="14170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700"/>
              </a:lnSpc>
              <a:spcAft>
                <a:spcPts val="600"/>
              </a:spcAft>
              <a:buClr>
                <a:srgbClr val="412D5D"/>
              </a:buClr>
              <a:buSzPct val="125000"/>
            </a:pPr>
            <a:r>
              <a:rPr lang="en-US" sz="1200" b="1" dirty="0">
                <a:solidFill>
                  <a:schemeClr val="tx1">
                    <a:lumMod val="75000"/>
                  </a:schemeClr>
                </a:solidFill>
                <a:latin typeface="Arial Regular" charset="0"/>
                <a:cs typeface="Arial"/>
              </a:rPr>
              <a:t>If you are having trouble with anything in this template, you are looking for additional brand elements or you </a:t>
            </a:r>
            <a:br>
              <a:rPr lang="en-US" sz="1200" b="1" dirty="0">
                <a:solidFill>
                  <a:schemeClr val="tx1">
                    <a:lumMod val="75000"/>
                  </a:schemeClr>
                </a:solidFill>
                <a:latin typeface="Arial Regular" charset="0"/>
                <a:cs typeface="Arial"/>
              </a:rPr>
            </a:br>
            <a:r>
              <a:rPr lang="en-US" sz="1200" b="1" dirty="0">
                <a:solidFill>
                  <a:schemeClr val="tx1">
                    <a:lumMod val="75000"/>
                  </a:schemeClr>
                </a:solidFill>
                <a:latin typeface="Arial Regular" charset="0"/>
                <a:cs typeface="Arial"/>
              </a:rPr>
              <a:t>are unsure if your communication best represents the Centric brand, please contact </a:t>
            </a:r>
            <a:r>
              <a:rPr lang="en-US" sz="1200" b="1" dirty="0" err="1">
                <a:solidFill>
                  <a:schemeClr val="tx1">
                    <a:lumMod val="75000"/>
                  </a:schemeClr>
                </a:solidFill>
                <a:latin typeface="Arial Regular" charset="0"/>
                <a:cs typeface="Arial"/>
              </a:rPr>
              <a:t>Centric’s</a:t>
            </a:r>
            <a:r>
              <a:rPr lang="en-US" sz="1200" b="1" dirty="0">
                <a:solidFill>
                  <a:schemeClr val="tx1">
                    <a:lumMod val="75000"/>
                  </a:schemeClr>
                </a:solidFill>
                <a:latin typeface="Arial Regular" charset="0"/>
                <a:cs typeface="Arial"/>
              </a:rPr>
              <a:t> design team at </a:t>
            </a:r>
            <a:r>
              <a:rPr lang="en-US" sz="1200" b="1" dirty="0">
                <a:solidFill>
                  <a:schemeClr val="tx1">
                    <a:lumMod val="75000"/>
                  </a:schemeClr>
                </a:solidFill>
                <a:latin typeface="Arial Regular" charset="0"/>
                <a:cs typeface="Arial"/>
                <a:hlinkClick r:id="rId2"/>
              </a:rPr>
              <a:t>lisette.albert@centricconsulting.com</a:t>
            </a:r>
            <a:r>
              <a:rPr lang="en-US" sz="1200" b="1" dirty="0">
                <a:solidFill>
                  <a:schemeClr val="tx1">
                    <a:lumMod val="75000"/>
                  </a:schemeClr>
                </a:solidFill>
                <a:latin typeface="Arial Regular" charset="0"/>
                <a:cs typeface="Arial"/>
              </a:rPr>
              <a:t> </a:t>
            </a:r>
          </a:p>
        </p:txBody>
      </p:sp>
      <p:cxnSp>
        <p:nvCxnSpPr>
          <p:cNvPr id="15" name="Straight Connector 14"/>
          <p:cNvCxnSpPr/>
          <p:nvPr/>
        </p:nvCxnSpPr>
        <p:spPr>
          <a:xfrm>
            <a:off x="7906235" y="4745353"/>
            <a:ext cx="394246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4FCA1CC1-DD92-4946-AECF-7265FC66217B}"/>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Template Overview</a:t>
            </a:r>
            <a:br>
              <a:rPr lang="en-US" dirty="0">
                <a:latin typeface="Arial" charset="0"/>
                <a:ea typeface="Arial" charset="0"/>
                <a:cs typeface="Arial" charset="0"/>
              </a:rPr>
            </a:br>
            <a:endParaRPr lang="en-US" dirty="0"/>
          </a:p>
        </p:txBody>
      </p:sp>
      <p:sp>
        <p:nvSpPr>
          <p:cNvPr id="19" name="Slide Number Placeholder 9">
            <a:extLst>
              <a:ext uri="{FF2B5EF4-FFF2-40B4-BE49-F238E27FC236}">
                <a16:creationId xmlns:a16="http://schemas.microsoft.com/office/drawing/2014/main" id="{B8FFE6AB-8832-C341-A2D6-B45D851005FD}"/>
              </a:ext>
            </a:extLst>
          </p:cNvPr>
          <p:cNvSpPr txBox="1">
            <a:spLocks/>
          </p:cNvSpPr>
          <p:nvPr/>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24</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55D45C3-38D0-AB4A-BF2D-219301A4C2CB}"/>
              </a:ext>
            </a:extLst>
          </p:cNvPr>
          <p:cNvSpPr/>
          <p:nvPr/>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Tree>
    <p:extLst>
      <p:ext uri="{BB962C8B-B14F-4D97-AF65-F5344CB8AC3E}">
        <p14:creationId xmlns:p14="http://schemas.microsoft.com/office/powerpoint/2010/main" val="258066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5"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6" name="Title 2"/>
          <p:cNvSpPr txBox="1">
            <a:spLocks/>
          </p:cNvSpPr>
          <p:nvPr/>
        </p:nvSpPr>
        <p:spPr>
          <a:xfrm>
            <a:off x="302682" y="228601"/>
            <a:ext cx="7135609"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7" name="Text Box 18"/>
          <p:cNvSpPr txBox="1">
            <a:spLocks noChangeArrowheads="1"/>
          </p:cNvSpPr>
          <p:nvPr/>
        </p:nvSpPr>
        <p:spPr bwMode="auto">
          <a:xfrm>
            <a:off x="410476" y="1281082"/>
            <a:ext cx="5037824" cy="49142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500"/>
              </a:lnSpc>
              <a:spcAft>
                <a:spcPts val="1000"/>
              </a:spcAft>
              <a:buClr>
                <a:srgbClr val="FFB612"/>
              </a:buClr>
              <a:buSzPct val="125000"/>
            </a:pPr>
            <a:r>
              <a:rPr lang="en-US" sz="1400" b="1" dirty="0">
                <a:latin typeface="Arial Regular" charset="0"/>
                <a:cs typeface="Arial"/>
              </a:rPr>
              <a:t>Quick Links to Video Tutorials (open slide in presentation mode to click links):</a:t>
            </a:r>
          </a:p>
          <a:p>
            <a:pPr marL="171450" indent="-171450" eaLnBrk="0" hangingPunct="0">
              <a:lnSpc>
                <a:spcPts val="2400"/>
              </a:lnSpc>
              <a:spcAft>
                <a:spcPts val="600"/>
              </a:spcAft>
              <a:buClr>
                <a:schemeClr val="accent1"/>
              </a:buClr>
              <a:buSzPct val="125000"/>
              <a:buFont typeface="Arial" charset="0"/>
              <a:buChar char="•"/>
            </a:pPr>
            <a:r>
              <a:rPr lang="en-US" sz="1400" u="sng" dirty="0">
                <a:solidFill>
                  <a:schemeClr val="accent1"/>
                </a:solidFill>
                <a:latin typeface="Arial Regular" charset="0"/>
                <a:cs typeface="Arial"/>
                <a:hlinkClick r:id="rId2">
                  <a:extLst>
                    <a:ext uri="{A12FA001-AC4F-418D-AE19-62706E023703}">
                      <ahyp:hlinkClr xmlns:ahyp="http://schemas.microsoft.com/office/drawing/2018/hyperlinkcolor" val="tx"/>
                    </a:ext>
                  </a:extLst>
                </a:hlinkClick>
              </a:rPr>
              <a:t>How to Install the Centric PowerPoint Template</a:t>
            </a:r>
            <a:endParaRPr lang="en-US" sz="1400" u="sng" dirty="0">
              <a:solidFill>
                <a:schemeClr val="accent1"/>
              </a:solidFill>
              <a:latin typeface="Arial Regular" charset="0"/>
              <a:cs typeface="Arial"/>
            </a:endParaRPr>
          </a:p>
          <a:p>
            <a:pPr marL="171450" indent="-171450" eaLnBrk="0" hangingPunct="0">
              <a:lnSpc>
                <a:spcPts val="2400"/>
              </a:lnSpc>
              <a:spcAft>
                <a:spcPts val="600"/>
              </a:spcAft>
              <a:buClr>
                <a:schemeClr val="accent1"/>
              </a:buClr>
              <a:buSzPct val="125000"/>
              <a:buFont typeface="Arial" charset="0"/>
              <a:buChar char="•"/>
            </a:pPr>
            <a:r>
              <a:rPr lang="en-US" sz="1400" u="sng" dirty="0">
                <a:solidFill>
                  <a:schemeClr val="accent1"/>
                </a:solidFill>
                <a:latin typeface="Arial Regular" charset="0"/>
                <a:cs typeface="Arial"/>
                <a:hlinkClick r:id="rId3">
                  <a:extLst>
                    <a:ext uri="{A12FA001-AC4F-418D-AE19-62706E023703}">
                      <ahyp:hlinkClr xmlns:ahyp="http://schemas.microsoft.com/office/drawing/2018/hyperlinkcolor" val="tx"/>
                    </a:ext>
                  </a:extLst>
                </a:hlinkClick>
              </a:rPr>
              <a:t>How to Print Widescreen Format</a:t>
            </a:r>
            <a:endParaRPr lang="en-US" sz="1400" u="sng" dirty="0">
              <a:solidFill>
                <a:schemeClr val="accent1"/>
              </a:solidFill>
              <a:latin typeface="Arial Regular" charset="0"/>
              <a:cs typeface="Arial"/>
            </a:endParaRPr>
          </a:p>
          <a:p>
            <a:pPr marL="171450" indent="-171450" eaLnBrk="0" hangingPunct="0">
              <a:lnSpc>
                <a:spcPts val="2400"/>
              </a:lnSpc>
              <a:spcAft>
                <a:spcPts val="600"/>
              </a:spcAft>
              <a:buClr>
                <a:schemeClr val="accent1"/>
              </a:buClr>
              <a:buSzPct val="125000"/>
              <a:buFont typeface="Arial" charset="0"/>
              <a:buChar char="•"/>
            </a:pPr>
            <a:r>
              <a:rPr lang="en-US" sz="1400" u="sng" dirty="0">
                <a:solidFill>
                  <a:schemeClr val="accent1"/>
                </a:solidFill>
                <a:latin typeface="Arial Regular" charset="0"/>
                <a:cs typeface="Arial"/>
                <a:hlinkClick r:id="rId4">
                  <a:extLst>
                    <a:ext uri="{A12FA001-AC4F-418D-AE19-62706E023703}">
                      <ahyp:hlinkClr xmlns:ahyp="http://schemas.microsoft.com/office/drawing/2018/hyperlinkcolor" val="tx"/>
                    </a:ext>
                  </a:extLst>
                </a:hlinkClick>
              </a:rPr>
              <a:t>Using Centric Branded Colors</a:t>
            </a:r>
            <a:endParaRPr lang="en-US" sz="1400" u="sng" dirty="0">
              <a:solidFill>
                <a:schemeClr val="accent1"/>
              </a:solidFill>
              <a:latin typeface="Arial Regular" charset="0"/>
              <a:cs typeface="Arial"/>
            </a:endParaRPr>
          </a:p>
          <a:p>
            <a:pPr marL="171450" indent="-171450" eaLnBrk="0" hangingPunct="0">
              <a:lnSpc>
                <a:spcPts val="2400"/>
              </a:lnSpc>
              <a:spcAft>
                <a:spcPts val="600"/>
              </a:spcAft>
              <a:buClr>
                <a:schemeClr val="accent1"/>
              </a:buClr>
              <a:buSzPct val="125000"/>
              <a:buFont typeface="Arial" charset="0"/>
              <a:buChar char="•"/>
            </a:pPr>
            <a:r>
              <a:rPr lang="en-US" sz="1400" u="sng" dirty="0">
                <a:solidFill>
                  <a:schemeClr val="accent1"/>
                </a:solidFill>
                <a:latin typeface="Arial Regular" charset="0"/>
                <a:cs typeface="Arial"/>
                <a:hlinkClick r:id="rId5">
                  <a:extLst>
                    <a:ext uri="{A12FA001-AC4F-418D-AE19-62706E023703}">
                      <ahyp:hlinkClr xmlns:ahyp="http://schemas.microsoft.com/office/drawing/2018/hyperlinkcolor" val="tx"/>
                    </a:ext>
                  </a:extLst>
                </a:hlinkClick>
              </a:rPr>
              <a:t>How to Switch Layouts</a:t>
            </a:r>
            <a:endParaRPr lang="en-US" sz="1400" u="sng" dirty="0">
              <a:solidFill>
                <a:schemeClr val="accent1"/>
              </a:solidFill>
              <a:latin typeface="Arial Regular" charset="0"/>
              <a:cs typeface="Arial"/>
            </a:endParaRPr>
          </a:p>
          <a:p>
            <a:pPr marL="171450" indent="-171450" eaLnBrk="0" hangingPunct="0">
              <a:lnSpc>
                <a:spcPts val="2400"/>
              </a:lnSpc>
              <a:spcAft>
                <a:spcPts val="600"/>
              </a:spcAft>
              <a:buClr>
                <a:schemeClr val="accent1"/>
              </a:buClr>
              <a:buSzPct val="125000"/>
              <a:buFont typeface="Arial" charset="0"/>
              <a:buChar char="•"/>
            </a:pPr>
            <a:r>
              <a:rPr lang="en-US" sz="1400" u="sng" dirty="0">
                <a:solidFill>
                  <a:schemeClr val="accent1"/>
                </a:solidFill>
                <a:latin typeface="Arial Regular" charset="0"/>
                <a:cs typeface="Arial"/>
                <a:hlinkClick r:id="rId6">
                  <a:extLst>
                    <a:ext uri="{A12FA001-AC4F-418D-AE19-62706E023703}">
                      <ahyp:hlinkClr xmlns:ahyp="http://schemas.microsoft.com/office/drawing/2018/hyperlinkcolor" val="tx"/>
                    </a:ext>
                  </a:extLst>
                </a:hlinkClick>
              </a:rPr>
              <a:t>How to Access and Use Different Icons or Images</a:t>
            </a:r>
            <a:endParaRPr lang="en-US" sz="1400" u="sng" dirty="0">
              <a:solidFill>
                <a:schemeClr val="accent1"/>
              </a:solidFill>
              <a:latin typeface="Arial Regular" charset="0"/>
              <a:cs typeface="Arial"/>
            </a:endParaRPr>
          </a:p>
          <a:p>
            <a:pPr marL="171450" indent="-171450" eaLnBrk="0" hangingPunct="0">
              <a:lnSpc>
                <a:spcPts val="2400"/>
              </a:lnSpc>
              <a:spcAft>
                <a:spcPts val="600"/>
              </a:spcAft>
              <a:buClr>
                <a:schemeClr val="accent1"/>
              </a:buClr>
              <a:buSzPct val="125000"/>
              <a:buFont typeface="Arial" charset="0"/>
              <a:buChar char="•"/>
            </a:pPr>
            <a:r>
              <a:rPr lang="en-US" sz="1400" u="sng" dirty="0">
                <a:solidFill>
                  <a:schemeClr val="accent1"/>
                </a:solidFill>
                <a:latin typeface="Arial Regular" charset="0"/>
                <a:cs typeface="Arial"/>
                <a:hlinkClick r:id="rId7">
                  <a:extLst>
                    <a:ext uri="{A12FA001-AC4F-418D-AE19-62706E023703}">
                      <ahyp:hlinkClr xmlns:ahyp="http://schemas.microsoft.com/office/drawing/2018/hyperlinkcolor" val="tx"/>
                    </a:ext>
                  </a:extLst>
                </a:hlinkClick>
              </a:rPr>
              <a:t>How to Fill a Shape with an Image</a:t>
            </a:r>
            <a:endParaRPr lang="en-US" sz="1400" u="sng" dirty="0">
              <a:solidFill>
                <a:schemeClr val="accent1"/>
              </a:solidFill>
              <a:latin typeface="Arial Regular" charset="0"/>
              <a:cs typeface="Arial"/>
            </a:endParaRPr>
          </a:p>
          <a:p>
            <a:pPr marL="171450" indent="-171450" eaLnBrk="0" hangingPunct="0">
              <a:lnSpc>
                <a:spcPts val="2400"/>
              </a:lnSpc>
              <a:spcAft>
                <a:spcPts val="600"/>
              </a:spcAft>
              <a:buClr>
                <a:schemeClr val="accent1"/>
              </a:buClr>
              <a:buSzPct val="125000"/>
              <a:buFont typeface="Arial" charset="0"/>
              <a:buChar char="•"/>
            </a:pPr>
            <a:r>
              <a:rPr lang="en-US" sz="1400" u="sng" dirty="0">
                <a:solidFill>
                  <a:schemeClr val="accent1"/>
                </a:solidFill>
                <a:latin typeface="Arial Regular" charset="0"/>
                <a:cs typeface="Arial"/>
                <a:hlinkClick r:id="rId8">
                  <a:extLst>
                    <a:ext uri="{A12FA001-AC4F-418D-AE19-62706E023703}">
                      <ahyp:hlinkClr xmlns:ahyp="http://schemas.microsoft.com/office/drawing/2018/hyperlinkcolor" val="tx"/>
                    </a:ext>
                  </a:extLst>
                </a:hlinkClick>
              </a:rPr>
              <a:t>How to Resize an Image without Screwing it up</a:t>
            </a:r>
            <a:endParaRPr lang="en-US" sz="1400" u="sng" dirty="0">
              <a:solidFill>
                <a:schemeClr val="accent1"/>
              </a:solidFill>
              <a:latin typeface="Arial Regular" charset="0"/>
              <a:cs typeface="Arial"/>
            </a:endParaRPr>
          </a:p>
          <a:p>
            <a:pPr marL="171450" indent="-171450" eaLnBrk="0" hangingPunct="0">
              <a:lnSpc>
                <a:spcPts val="2400"/>
              </a:lnSpc>
              <a:spcAft>
                <a:spcPts val="600"/>
              </a:spcAft>
              <a:buClr>
                <a:schemeClr val="accent1"/>
              </a:buClr>
              <a:buSzPct val="125000"/>
              <a:buFont typeface="Arial" charset="0"/>
              <a:buChar char="•"/>
            </a:pPr>
            <a:r>
              <a:rPr lang="en-US" sz="1400" u="sng" dirty="0">
                <a:solidFill>
                  <a:schemeClr val="accent1"/>
                </a:solidFill>
                <a:latin typeface="Arial Regular" charset="0"/>
                <a:cs typeface="Arial"/>
                <a:hlinkClick r:id="rId9">
                  <a:extLst>
                    <a:ext uri="{A12FA001-AC4F-418D-AE19-62706E023703}">
                      <ahyp:hlinkClr xmlns:ahyp="http://schemas.microsoft.com/office/drawing/2018/hyperlinkcolor" val="tx"/>
                    </a:ext>
                  </a:extLst>
                </a:hlinkClick>
              </a:rPr>
              <a:t>How to Compress your File Size </a:t>
            </a:r>
            <a:endParaRPr lang="en-US" sz="1400" u="sng" dirty="0">
              <a:solidFill>
                <a:schemeClr val="accent1"/>
              </a:solidFill>
              <a:latin typeface="Arial Regular" charset="0"/>
              <a:cs typeface="Arial"/>
            </a:endParaRPr>
          </a:p>
          <a:p>
            <a:pPr marL="171450" indent="-171450" eaLnBrk="0" hangingPunct="0">
              <a:lnSpc>
                <a:spcPts val="2400"/>
              </a:lnSpc>
              <a:spcAft>
                <a:spcPts val="600"/>
              </a:spcAft>
              <a:buClr>
                <a:schemeClr val="accent1"/>
              </a:buClr>
              <a:buSzPct val="125000"/>
              <a:buFont typeface="Arial" charset="0"/>
              <a:buChar char="•"/>
            </a:pPr>
            <a:r>
              <a:rPr lang="en-US" sz="1400" u="sng" dirty="0">
                <a:solidFill>
                  <a:schemeClr val="accent1"/>
                </a:solidFill>
                <a:latin typeface="Arial Regular" charset="0"/>
                <a:cs typeface="Arial"/>
                <a:hlinkClick r:id="rId10">
                  <a:extLst>
                    <a:ext uri="{A12FA001-AC4F-418D-AE19-62706E023703}">
                      <ahyp:hlinkClr xmlns:ahyp="http://schemas.microsoft.com/office/drawing/2018/hyperlinkcolor" val="tx"/>
                    </a:ext>
                  </a:extLst>
                </a:hlinkClick>
              </a:rPr>
              <a:t>How to Access our Marketing Materials</a:t>
            </a:r>
            <a:endParaRPr lang="en-US" sz="1400" u="sng" dirty="0">
              <a:solidFill>
                <a:schemeClr val="accent1"/>
              </a:solidFill>
              <a:latin typeface="Arial Regular" charset="0"/>
              <a:cs typeface="Arial"/>
            </a:endParaRPr>
          </a:p>
        </p:txBody>
      </p:sp>
      <p:pic>
        <p:nvPicPr>
          <p:cNvPr id="8" name="Picture 7"/>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999047" y="1232034"/>
            <a:ext cx="6192953" cy="4466033"/>
          </a:xfrm>
          <a:prstGeom prst="rect">
            <a:avLst/>
          </a:prstGeom>
          <a:effectLst/>
        </p:spPr>
      </p:pic>
      <p:pic>
        <p:nvPicPr>
          <p:cNvPr id="10" name="Picture 9"/>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900940" y="1570331"/>
            <a:ext cx="5291060" cy="3524110"/>
          </a:xfrm>
          <a:prstGeom prst="rect">
            <a:avLst/>
          </a:prstGeom>
        </p:spPr>
      </p:pic>
      <p:sp>
        <p:nvSpPr>
          <p:cNvPr id="9"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3" name="Title 2">
            <a:extLst>
              <a:ext uri="{FF2B5EF4-FFF2-40B4-BE49-F238E27FC236}">
                <a16:creationId xmlns:a16="http://schemas.microsoft.com/office/drawing/2014/main" id="{98F88A79-4B78-AE4A-B14A-77C8C92102E7}"/>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Template Instructions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41709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37836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Box 4"/>
          <p:cNvSpPr txBox="1"/>
          <p:nvPr/>
        </p:nvSpPr>
        <p:spPr>
          <a:xfrm>
            <a:off x="903857"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6" name="TextBox 5"/>
          <p:cNvSpPr txBox="1"/>
          <p:nvPr/>
        </p:nvSpPr>
        <p:spPr>
          <a:xfrm>
            <a:off x="4646163" y="2080953"/>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7" name="Text Box 18"/>
          <p:cNvSpPr txBox="1">
            <a:spLocks noChangeArrowheads="1"/>
          </p:cNvSpPr>
          <p:nvPr/>
        </p:nvSpPr>
        <p:spPr bwMode="auto">
          <a:xfrm>
            <a:off x="417782" y="1304560"/>
            <a:ext cx="1565022"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b="1" dirty="0">
                <a:latin typeface="Arial Regular" charset="0"/>
                <a:cs typeface="Arial"/>
              </a:rPr>
              <a:t>Most copy should be the ‘dark grey’ color located in the theme. </a:t>
            </a:r>
          </a:p>
        </p:txBody>
      </p:sp>
      <p:cxnSp>
        <p:nvCxnSpPr>
          <p:cNvPr id="8" name="Straight Connector 7"/>
          <p:cNvCxnSpPr/>
          <p:nvPr/>
        </p:nvCxnSpPr>
        <p:spPr>
          <a:xfrm flipV="1">
            <a:off x="6138396" y="1304560"/>
            <a:ext cx="0" cy="464385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Box 18"/>
          <p:cNvSpPr txBox="1">
            <a:spLocks noChangeArrowheads="1"/>
          </p:cNvSpPr>
          <p:nvPr/>
        </p:nvSpPr>
        <p:spPr bwMode="auto">
          <a:xfrm>
            <a:off x="2183071" y="1304560"/>
            <a:ext cx="1697829"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Callout words </a:t>
            </a:r>
            <a:r>
              <a:rPr lang="en-US" sz="1200" b="1" dirty="0">
                <a:solidFill>
                  <a:schemeClr val="accent1"/>
                </a:solidFill>
                <a:latin typeface="Arial Regular" charset="0"/>
                <a:cs typeface="Arial"/>
              </a:rPr>
              <a:t>can be treated </a:t>
            </a:r>
            <a:r>
              <a:rPr lang="en-US" sz="1200" dirty="0">
                <a:latin typeface="Arial Regular" charset="0"/>
                <a:cs typeface="Arial"/>
              </a:rPr>
              <a:t>in either purple or yellow as an accent.</a:t>
            </a:r>
          </a:p>
        </p:txBody>
      </p:sp>
      <p:sp>
        <p:nvSpPr>
          <p:cNvPr id="11" name="Text Box 18"/>
          <p:cNvSpPr txBox="1">
            <a:spLocks noChangeArrowheads="1"/>
          </p:cNvSpPr>
          <p:nvPr/>
        </p:nvSpPr>
        <p:spPr bwMode="auto">
          <a:xfrm>
            <a:off x="4090792" y="1304560"/>
            <a:ext cx="1703615"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Copy may not be an </a:t>
            </a:r>
            <a:r>
              <a:rPr lang="en-US" sz="1200" b="1" dirty="0">
                <a:solidFill>
                  <a:srgbClr val="0070C0"/>
                </a:solidFill>
                <a:latin typeface="Arial Regular" charset="0"/>
                <a:cs typeface="Arial"/>
              </a:rPr>
              <a:t>off-brand color </a:t>
            </a:r>
            <a:r>
              <a:rPr lang="en-US" sz="1200" dirty="0">
                <a:latin typeface="Arial Regular" charset="0"/>
                <a:cs typeface="Arial"/>
              </a:rPr>
              <a:t>or a screen of </a:t>
            </a:r>
            <a:r>
              <a:rPr lang="en-US" sz="1200" b="1" dirty="0">
                <a:solidFill>
                  <a:schemeClr val="accent1">
                    <a:alpha val="69000"/>
                  </a:schemeClr>
                </a:solidFill>
                <a:latin typeface="Arial Regular" charset="0"/>
                <a:cs typeface="Arial"/>
              </a:rPr>
              <a:t>purple or yellow</a:t>
            </a:r>
            <a:r>
              <a:rPr lang="en-US" sz="1200" dirty="0">
                <a:latin typeface="Arial Regular" charset="0"/>
                <a:cs typeface="Arial"/>
              </a:rPr>
              <a:t>.</a:t>
            </a:r>
          </a:p>
        </p:txBody>
      </p:sp>
      <p:sp>
        <p:nvSpPr>
          <p:cNvPr id="12" name="TextBox 11"/>
          <p:cNvSpPr txBox="1"/>
          <p:nvPr/>
        </p:nvSpPr>
        <p:spPr>
          <a:xfrm>
            <a:off x="2735549"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cxnSp>
        <p:nvCxnSpPr>
          <p:cNvPr id="14" name="Straight Connector 13"/>
          <p:cNvCxnSpPr/>
          <p:nvPr/>
        </p:nvCxnSpPr>
        <p:spPr>
          <a:xfrm>
            <a:off x="441500" y="2531437"/>
            <a:ext cx="535290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61217" y="2859453"/>
            <a:ext cx="1241699" cy="1338142"/>
          </a:xfrm>
          <a:prstGeom prst="rect">
            <a:avLst/>
          </a:prstGeom>
        </p:spPr>
      </p:pic>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1500" y="2859452"/>
            <a:ext cx="1655217" cy="1338143"/>
          </a:xfrm>
          <a:prstGeom prst="rect">
            <a:avLst/>
          </a:prstGeom>
        </p:spPr>
      </p:pic>
      <p:pic>
        <p:nvPicPr>
          <p:cNvPr id="19" name="Picture 1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16108" y="2859452"/>
            <a:ext cx="1606919" cy="1338143"/>
          </a:xfrm>
          <a:prstGeom prst="rect">
            <a:avLst/>
          </a:prstGeom>
        </p:spPr>
      </p:pic>
      <p:sp>
        <p:nvSpPr>
          <p:cNvPr id="20" name="TextBox 19"/>
          <p:cNvSpPr txBox="1"/>
          <p:nvPr/>
        </p:nvSpPr>
        <p:spPr>
          <a:xfrm>
            <a:off x="903857" y="4304272"/>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1" name="TextBox 20"/>
          <p:cNvSpPr txBox="1"/>
          <p:nvPr/>
        </p:nvSpPr>
        <p:spPr>
          <a:xfrm>
            <a:off x="4764204" y="4304272"/>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22" name="TextBox 21"/>
          <p:cNvSpPr txBox="1"/>
          <p:nvPr/>
        </p:nvSpPr>
        <p:spPr>
          <a:xfrm>
            <a:off x="2935678" y="4304272"/>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3" name="Text Box 18"/>
          <p:cNvSpPr txBox="1">
            <a:spLocks noChangeArrowheads="1"/>
          </p:cNvSpPr>
          <p:nvPr/>
        </p:nvSpPr>
        <p:spPr bwMode="auto">
          <a:xfrm>
            <a:off x="331440" y="4581271"/>
            <a:ext cx="1875336" cy="45658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Images should be bright and </a:t>
            </a:r>
            <a:r>
              <a:rPr lang="en-US" sz="1200">
                <a:latin typeface="Arial Regular" charset="0"/>
                <a:cs typeface="Arial"/>
              </a:rPr>
              <a:t>include yellow.</a:t>
            </a:r>
            <a:endParaRPr lang="en-US" sz="1200" dirty="0">
              <a:latin typeface="Arial Regular" charset="0"/>
              <a:cs typeface="Arial"/>
            </a:endParaRPr>
          </a:p>
        </p:txBody>
      </p:sp>
      <p:sp>
        <p:nvSpPr>
          <p:cNvPr id="24" name="Text Box 18"/>
          <p:cNvSpPr txBox="1">
            <a:spLocks noChangeArrowheads="1"/>
          </p:cNvSpPr>
          <p:nvPr/>
        </p:nvSpPr>
        <p:spPr bwMode="auto">
          <a:xfrm>
            <a:off x="2349003" y="4581272"/>
            <a:ext cx="1741128" cy="456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Non-people images can </a:t>
            </a:r>
            <a:r>
              <a:rPr lang="en-US" sz="1200">
                <a:latin typeface="Arial Regular" charset="0"/>
                <a:cs typeface="Arial"/>
              </a:rPr>
              <a:t>have abstract meanings</a:t>
            </a:r>
            <a:endParaRPr lang="en-US" sz="1200" dirty="0">
              <a:latin typeface="Arial Regular" charset="0"/>
              <a:cs typeface="Arial"/>
            </a:endParaRPr>
          </a:p>
        </p:txBody>
      </p:sp>
      <p:sp>
        <p:nvSpPr>
          <p:cNvPr id="25" name="Text Box 18"/>
          <p:cNvSpPr txBox="1">
            <a:spLocks noChangeArrowheads="1"/>
          </p:cNvSpPr>
          <p:nvPr/>
        </p:nvSpPr>
        <p:spPr bwMode="auto">
          <a:xfrm>
            <a:off x="4191981" y="4581272"/>
            <a:ext cx="1741128" cy="456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Never use </a:t>
            </a:r>
            <a:br>
              <a:rPr lang="en-US" sz="1200" dirty="0">
                <a:latin typeface="Arial Regular" charset="0"/>
                <a:cs typeface="Arial"/>
              </a:rPr>
            </a:br>
            <a:r>
              <a:rPr lang="en-US" sz="1200" dirty="0">
                <a:latin typeface="Arial Regular" charset="0"/>
                <a:cs typeface="Arial"/>
              </a:rPr>
              <a:t>duotone images.</a:t>
            </a:r>
          </a:p>
        </p:txBody>
      </p:sp>
      <p:sp>
        <p:nvSpPr>
          <p:cNvPr id="27" name="TextBox 26"/>
          <p:cNvSpPr txBox="1"/>
          <p:nvPr/>
        </p:nvSpPr>
        <p:spPr>
          <a:xfrm>
            <a:off x="7419041"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8" name="Text Box 18"/>
          <p:cNvSpPr txBox="1">
            <a:spLocks noChangeArrowheads="1"/>
          </p:cNvSpPr>
          <p:nvPr/>
        </p:nvSpPr>
        <p:spPr bwMode="auto">
          <a:xfrm>
            <a:off x="6399435" y="2340196"/>
            <a:ext cx="2749485" cy="7484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Use branded icons </a:t>
            </a:r>
            <a:br>
              <a:rPr lang="en-US" sz="1200" dirty="0">
                <a:latin typeface="Arial Regular" charset="0"/>
                <a:cs typeface="Arial"/>
              </a:rPr>
            </a:br>
            <a:r>
              <a:rPr lang="en-US" sz="1200" dirty="0">
                <a:latin typeface="Arial Regular" charset="0"/>
                <a:cs typeface="Arial"/>
              </a:rPr>
              <a:t>(Three treatment options: In white circle, alone, or reversed out over yellow circle)</a:t>
            </a:r>
          </a:p>
        </p:txBody>
      </p:sp>
      <p:sp>
        <p:nvSpPr>
          <p:cNvPr id="29" name="TextBox 28"/>
          <p:cNvSpPr txBox="1"/>
          <p:nvPr/>
        </p:nvSpPr>
        <p:spPr>
          <a:xfrm>
            <a:off x="10388320" y="2080953"/>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30" name="Text Box 18"/>
          <p:cNvSpPr txBox="1">
            <a:spLocks noChangeArrowheads="1"/>
          </p:cNvSpPr>
          <p:nvPr/>
        </p:nvSpPr>
        <p:spPr bwMode="auto">
          <a:xfrm>
            <a:off x="9767351" y="2365279"/>
            <a:ext cx="1875336" cy="2624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Never use off-brand icons</a:t>
            </a:r>
          </a:p>
        </p:txBody>
      </p:sp>
      <p:pic>
        <p:nvPicPr>
          <p:cNvPr id="31" name="Picture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27858" y="1370516"/>
            <a:ext cx="713793" cy="674502"/>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73605" y="1433326"/>
            <a:ext cx="635235" cy="497141"/>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160669" y="1373339"/>
            <a:ext cx="586328" cy="581985"/>
          </a:xfrm>
          <a:prstGeom prst="rect">
            <a:avLst/>
          </a:prstGeom>
        </p:spPr>
      </p:pic>
      <p:grpSp>
        <p:nvGrpSpPr>
          <p:cNvPr id="44" name="Group 43"/>
          <p:cNvGrpSpPr/>
          <p:nvPr/>
        </p:nvGrpSpPr>
        <p:grpSpPr>
          <a:xfrm>
            <a:off x="6499327" y="1272478"/>
            <a:ext cx="2477921" cy="788396"/>
            <a:chOff x="6553051" y="1041478"/>
            <a:chExt cx="2477921" cy="788396"/>
          </a:xfrm>
        </p:grpSpPr>
        <p:sp>
          <p:nvSpPr>
            <p:cNvPr id="34" name="Oval 33">
              <a:extLst>
                <a:ext uri="{FF2B5EF4-FFF2-40B4-BE49-F238E27FC236}">
                  <a16:creationId xmlns:a16="http://schemas.microsoft.com/office/drawing/2014/main" id="{A58DA7EC-323D-8C42-9A8C-AF157CCA5DF1}"/>
                </a:ext>
              </a:extLst>
            </p:cNvPr>
            <p:cNvSpPr/>
            <p:nvPr/>
          </p:nvSpPr>
          <p:spPr>
            <a:xfrm>
              <a:off x="6553051" y="1041478"/>
              <a:ext cx="761475" cy="76147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pic>
          <p:nvPicPr>
            <p:cNvPr id="35" name="Picture 3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23573" y="1163454"/>
              <a:ext cx="393969" cy="499028"/>
            </a:xfrm>
            <a:prstGeom prst="rect">
              <a:avLst/>
            </a:prstGeom>
          </p:spPr>
        </p:pic>
        <p:grpSp>
          <p:nvGrpSpPr>
            <p:cNvPr id="40" name="Group 39"/>
            <p:cNvGrpSpPr/>
            <p:nvPr/>
          </p:nvGrpSpPr>
          <p:grpSpPr>
            <a:xfrm>
              <a:off x="8253766" y="1052668"/>
              <a:ext cx="777206" cy="777206"/>
              <a:chOff x="6226592" y="3371600"/>
              <a:chExt cx="856527" cy="856527"/>
            </a:xfrm>
          </p:grpSpPr>
          <p:sp>
            <p:nvSpPr>
              <p:cNvPr id="41" name="Oval 40">
                <a:extLst>
                  <a:ext uri="{FF2B5EF4-FFF2-40B4-BE49-F238E27FC236}">
                    <a16:creationId xmlns:a16="http://schemas.microsoft.com/office/drawing/2014/main" id="{3E605656-891A-C249-8B35-F8B9E6AB63E4}"/>
                  </a:ext>
                </a:extLst>
              </p:cNvPr>
              <p:cNvSpPr/>
              <p:nvPr/>
            </p:nvSpPr>
            <p:spPr>
              <a:xfrm>
                <a:off x="6226592" y="3371600"/>
                <a:ext cx="856527" cy="856527"/>
              </a:xfrm>
              <a:prstGeom prst="ellipse">
                <a:avLst/>
              </a:prstGeom>
              <a:solidFill>
                <a:schemeClr val="accent3"/>
              </a:solidFill>
              <a:ln>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pic>
            <p:nvPicPr>
              <p:cNvPr id="42" name="Picture 41">
                <a:extLst>
                  <a:ext uri="{FF2B5EF4-FFF2-40B4-BE49-F238E27FC236}">
                    <a16:creationId xmlns:a16="http://schemas.microsoft.com/office/drawing/2014/main" id="{86DB9B6F-BB99-EC40-A6B5-0E59B237EB8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54335" y="3540967"/>
                <a:ext cx="401042" cy="538749"/>
              </a:xfrm>
              <a:prstGeom prst="rect">
                <a:avLst/>
              </a:prstGeom>
            </p:spPr>
          </p:pic>
        </p:grpSp>
        <p:pic>
          <p:nvPicPr>
            <p:cNvPr id="43" name="Picture 42">
              <a:extLst>
                <a:ext uri="{FF2B5EF4-FFF2-40B4-BE49-F238E27FC236}">
                  <a16:creationId xmlns:a16="http://schemas.microsoft.com/office/drawing/2014/main" id="{5F7EFF06-CDB6-D041-B206-A16CCC82BA1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47850" y="1198481"/>
              <a:ext cx="495604" cy="495604"/>
            </a:xfrm>
            <a:prstGeom prst="rect">
              <a:avLst/>
            </a:prstGeom>
          </p:spPr>
        </p:pic>
      </p:grpSp>
      <p:cxnSp>
        <p:nvCxnSpPr>
          <p:cNvPr id="45" name="Straight Connector 44"/>
          <p:cNvCxnSpPr/>
          <p:nvPr/>
        </p:nvCxnSpPr>
        <p:spPr>
          <a:xfrm>
            <a:off x="6449013" y="3253332"/>
            <a:ext cx="535290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30230" y="3503987"/>
            <a:ext cx="1826300" cy="1162566"/>
          </a:xfrm>
          <a:prstGeom prst="rect">
            <a:avLst/>
          </a:prstGeom>
        </p:spPr>
      </p:pic>
      <p:sp>
        <p:nvSpPr>
          <p:cNvPr id="48" name="TextBox 47"/>
          <p:cNvSpPr txBox="1"/>
          <p:nvPr/>
        </p:nvSpPr>
        <p:spPr>
          <a:xfrm>
            <a:off x="7434721" y="4796174"/>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49" name="Text Box 18"/>
          <p:cNvSpPr txBox="1">
            <a:spLocks noChangeArrowheads="1"/>
          </p:cNvSpPr>
          <p:nvPr/>
        </p:nvSpPr>
        <p:spPr bwMode="auto">
          <a:xfrm>
            <a:off x="6611635" y="5055417"/>
            <a:ext cx="2239041" cy="4724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Reverse copy out of solid color for headers and </a:t>
            </a:r>
            <a:r>
              <a:rPr lang="en-US" sz="1200" dirty="0" err="1">
                <a:latin typeface="Arial Regular" charset="0"/>
                <a:cs typeface="Arial"/>
              </a:rPr>
              <a:t>subheaders</a:t>
            </a:r>
            <a:endParaRPr lang="en-US" sz="1200" dirty="0">
              <a:latin typeface="Arial Regular" charset="0"/>
              <a:cs typeface="Arial"/>
            </a:endParaRPr>
          </a:p>
        </p:txBody>
      </p:sp>
      <p:sp>
        <p:nvSpPr>
          <p:cNvPr id="50" name="TextBox 49"/>
          <p:cNvSpPr txBox="1"/>
          <p:nvPr/>
        </p:nvSpPr>
        <p:spPr>
          <a:xfrm>
            <a:off x="10147000" y="4796174"/>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51" name="Text Box 18"/>
          <p:cNvSpPr txBox="1">
            <a:spLocks noChangeArrowheads="1"/>
          </p:cNvSpPr>
          <p:nvPr/>
        </p:nvSpPr>
        <p:spPr bwMode="auto">
          <a:xfrm>
            <a:off x="9323914" y="5055417"/>
            <a:ext cx="2239041" cy="4724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Avoid using reversed copy for paragraphs or body copy</a:t>
            </a:r>
          </a:p>
        </p:txBody>
      </p:sp>
      <p:pic>
        <p:nvPicPr>
          <p:cNvPr id="53" name="Picture 5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212173" y="3737176"/>
            <a:ext cx="2510015" cy="806326"/>
          </a:xfrm>
          <a:prstGeom prst="rect">
            <a:avLst/>
          </a:prstGeom>
        </p:spPr>
      </p:pic>
      <p:sp>
        <p:nvSpPr>
          <p:cNvPr id="46"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9" name="Title 8">
            <a:extLst>
              <a:ext uri="{FF2B5EF4-FFF2-40B4-BE49-F238E27FC236}">
                <a16:creationId xmlns:a16="http://schemas.microsoft.com/office/drawing/2014/main" id="{BEC8AA45-CB73-A84B-B093-C3CBE94DDA8D}"/>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Do’s &amp; Don’ts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50271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37836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 Placeholder 2"/>
          <p:cNvSpPr txBox="1">
            <a:spLocks/>
          </p:cNvSpPr>
          <p:nvPr/>
        </p:nvSpPr>
        <p:spPr>
          <a:xfrm>
            <a:off x="386370" y="1185083"/>
            <a:ext cx="10105167" cy="40308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4610" indent="0">
              <a:lnSpc>
                <a:spcPts val="2400"/>
              </a:lnSpc>
              <a:buNone/>
            </a:pPr>
            <a:r>
              <a:rPr lang="en-US" sz="1800" dirty="0">
                <a:latin typeface="Arial Regular" charset="0"/>
                <a:ea typeface="Arial Regular" charset="0"/>
                <a:cs typeface="Arial Regular" charset="0"/>
              </a:rPr>
              <a:t>Follow these guidelines when using a partner or client logo in a lockup with the Centric logo.</a:t>
            </a:r>
          </a:p>
        </p:txBody>
      </p:sp>
      <p:sp>
        <p:nvSpPr>
          <p:cNvPr id="7"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10" name="Text Box 18"/>
          <p:cNvSpPr txBox="1">
            <a:spLocks noChangeArrowheads="1"/>
          </p:cNvSpPr>
          <p:nvPr/>
        </p:nvSpPr>
        <p:spPr bwMode="auto">
          <a:xfrm>
            <a:off x="838773" y="4242105"/>
            <a:ext cx="4874050" cy="20422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600"/>
              </a:lnSpc>
              <a:spcAft>
                <a:spcPts val="1200"/>
              </a:spcAft>
              <a:buClr>
                <a:srgbClr val="FFB612"/>
              </a:buClr>
              <a:buSzPct val="125000"/>
            </a:pPr>
            <a:r>
              <a:rPr lang="en-US" sz="1250" dirty="0">
                <a:latin typeface="Arial Regular" charset="0"/>
                <a:cs typeface="Arial"/>
              </a:rPr>
              <a:t>Use full-color logos on a white background whenever possible</a:t>
            </a:r>
          </a:p>
          <a:p>
            <a:pPr eaLnBrk="0" hangingPunct="0">
              <a:lnSpc>
                <a:spcPts val="1600"/>
              </a:lnSpc>
              <a:spcAft>
                <a:spcPts val="1200"/>
              </a:spcAft>
              <a:buClr>
                <a:srgbClr val="FFB612"/>
              </a:buClr>
              <a:buSzPct val="125000"/>
            </a:pPr>
            <a:r>
              <a:rPr lang="en-US" sz="1250" dirty="0">
                <a:latin typeface="Arial Regular" charset="0"/>
                <a:cs typeface="Arial"/>
              </a:rPr>
              <a:t>Ensure both logos are roughly equal in visual weight</a:t>
            </a:r>
          </a:p>
          <a:p>
            <a:pPr eaLnBrk="0" hangingPunct="0">
              <a:lnSpc>
                <a:spcPts val="1600"/>
              </a:lnSpc>
              <a:spcAft>
                <a:spcPts val="1200"/>
              </a:spcAft>
              <a:buClr>
                <a:srgbClr val="FFB612"/>
              </a:buClr>
              <a:buSzPct val="125000"/>
            </a:pPr>
            <a:r>
              <a:rPr lang="en-US" sz="1250" dirty="0">
                <a:latin typeface="Arial Regular" charset="0"/>
                <a:cs typeface="Arial"/>
              </a:rPr>
              <a:t>Separate the logos by a space equal to the Centric quote marks with a black, ½ </a:t>
            </a:r>
            <a:r>
              <a:rPr lang="en-US" sz="1250" dirty="0" err="1">
                <a:latin typeface="Arial Regular" charset="0"/>
                <a:cs typeface="Arial"/>
              </a:rPr>
              <a:t>pt</a:t>
            </a:r>
            <a:r>
              <a:rPr lang="en-US" sz="1250" dirty="0">
                <a:latin typeface="Arial Regular" charset="0"/>
                <a:cs typeface="Arial"/>
              </a:rPr>
              <a:t> vertical rule extending a single quote mark above and below the largest ascending and descending elements</a:t>
            </a:r>
          </a:p>
          <a:p>
            <a:pPr eaLnBrk="0" hangingPunct="0">
              <a:lnSpc>
                <a:spcPts val="1600"/>
              </a:lnSpc>
              <a:spcAft>
                <a:spcPts val="1200"/>
              </a:spcAft>
              <a:buClr>
                <a:srgbClr val="FFB612"/>
              </a:buClr>
              <a:buSzPct val="125000"/>
            </a:pPr>
            <a:r>
              <a:rPr lang="en-US" sz="1250" dirty="0">
                <a:latin typeface="Arial Regular" charset="0"/>
                <a:cs typeface="Arial"/>
              </a:rPr>
              <a:t>Optically align logos to best balance</a:t>
            </a:r>
          </a:p>
        </p:txBody>
      </p:sp>
      <p:cxnSp>
        <p:nvCxnSpPr>
          <p:cNvPr id="18" name="Straight Connector 17"/>
          <p:cNvCxnSpPr/>
          <p:nvPr/>
        </p:nvCxnSpPr>
        <p:spPr>
          <a:xfrm flipV="1">
            <a:off x="6077435" y="1654043"/>
            <a:ext cx="0" cy="4704424"/>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998" y="4239220"/>
            <a:ext cx="208787" cy="208787"/>
          </a:xfrm>
          <a:prstGeom prst="rect">
            <a:avLst/>
          </a:prstGeom>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2048" y="5350817"/>
            <a:ext cx="208787" cy="208787"/>
          </a:xfrm>
          <a:prstGeom prst="rect">
            <a:avLst/>
          </a:prstGeom>
        </p:spPr>
      </p:pic>
      <p:pic>
        <p:nvPicPr>
          <p:cNvPr id="22" name="Picture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998" y="4587561"/>
            <a:ext cx="208787" cy="208787"/>
          </a:xfrm>
          <a:prstGeom prst="rect">
            <a:avLst/>
          </a:prstGeom>
        </p:spPr>
      </p:pic>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998" y="4953322"/>
            <a:ext cx="208787" cy="208787"/>
          </a:xfrm>
          <a:prstGeom prst="rect">
            <a:avLst/>
          </a:prstGeom>
        </p:spPr>
      </p:pic>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998" y="5701342"/>
            <a:ext cx="208787" cy="208787"/>
          </a:xfrm>
          <a:prstGeom prst="rect">
            <a:avLst/>
          </a:prstGeom>
        </p:spPr>
      </p:pic>
      <p:sp>
        <p:nvSpPr>
          <p:cNvPr id="30" name="Text Box 18"/>
          <p:cNvSpPr txBox="1">
            <a:spLocks noChangeArrowheads="1"/>
          </p:cNvSpPr>
          <p:nvPr/>
        </p:nvSpPr>
        <p:spPr bwMode="auto">
          <a:xfrm>
            <a:off x="6781225" y="5324690"/>
            <a:ext cx="4874050" cy="1241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800"/>
              </a:lnSpc>
              <a:spcAft>
                <a:spcPts val="1200"/>
              </a:spcAft>
              <a:buClr>
                <a:srgbClr val="FFB612"/>
              </a:buClr>
              <a:buSzPct val="125000"/>
            </a:pPr>
            <a:r>
              <a:rPr lang="en-US" sz="1250" dirty="0">
                <a:latin typeface="Arial Regular" charset="0"/>
                <a:cs typeface="Arial"/>
              </a:rPr>
              <a:t>Don’t alter the divider or add any extraneous design elements</a:t>
            </a:r>
          </a:p>
          <a:p>
            <a:pPr eaLnBrk="0" hangingPunct="0">
              <a:lnSpc>
                <a:spcPts val="1800"/>
              </a:lnSpc>
              <a:spcAft>
                <a:spcPts val="1200"/>
              </a:spcAft>
              <a:buClr>
                <a:srgbClr val="FFB612"/>
              </a:buClr>
              <a:buSzPct val="125000"/>
            </a:pPr>
            <a:r>
              <a:rPr lang="en-US" sz="1250" dirty="0">
                <a:latin typeface="Arial Regular" charset="0"/>
                <a:cs typeface="Arial"/>
              </a:rPr>
              <a:t>Don’t combine full-color and B&amp;W versions of the logo together</a:t>
            </a:r>
          </a:p>
          <a:p>
            <a:pPr eaLnBrk="0" hangingPunct="0">
              <a:lnSpc>
                <a:spcPts val="1800"/>
              </a:lnSpc>
              <a:spcAft>
                <a:spcPts val="1200"/>
              </a:spcAft>
              <a:buClr>
                <a:srgbClr val="FFB612"/>
              </a:buClr>
              <a:buSzPct val="125000"/>
            </a:pPr>
            <a:r>
              <a:rPr lang="en-US" sz="1250" dirty="0">
                <a:latin typeface="Arial Regular" charset="0"/>
                <a:cs typeface="Arial"/>
              </a:rPr>
              <a:t>Don’t use low quality or distorted logos</a:t>
            </a:r>
          </a:p>
          <a:p>
            <a:pPr eaLnBrk="0" hangingPunct="0">
              <a:lnSpc>
                <a:spcPts val="1800"/>
              </a:lnSpc>
              <a:spcAft>
                <a:spcPts val="1200"/>
              </a:spcAft>
              <a:buClr>
                <a:srgbClr val="FFB612"/>
              </a:buClr>
              <a:buSzPct val="125000"/>
            </a:pPr>
            <a:endParaRPr lang="en-US" sz="1250" dirty="0">
              <a:latin typeface="Arial Regular" charset="0"/>
              <a:cs typeface="Arial"/>
            </a:endParaRP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2048" y="5722400"/>
            <a:ext cx="208787" cy="208787"/>
          </a:xfrm>
          <a:prstGeom prst="rect">
            <a:avLst/>
          </a:prstGeom>
        </p:spPr>
      </p:pic>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4104" y="3366927"/>
            <a:ext cx="1591815" cy="221371"/>
          </a:xfrm>
          <a:prstGeom prst="rect">
            <a:avLst/>
          </a:prstGeom>
        </p:spPr>
      </p:pic>
      <p:pic>
        <p:nvPicPr>
          <p:cNvPr id="38" name="Picture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7292" y="3293093"/>
            <a:ext cx="1371165" cy="357695"/>
          </a:xfrm>
          <a:prstGeom prst="rect">
            <a:avLst/>
          </a:prstGeom>
        </p:spPr>
      </p:pic>
      <p:cxnSp>
        <p:nvCxnSpPr>
          <p:cNvPr id="40" name="Straight Connector 39"/>
          <p:cNvCxnSpPr/>
          <p:nvPr/>
        </p:nvCxnSpPr>
        <p:spPr>
          <a:xfrm flipV="1">
            <a:off x="3036173" y="3261106"/>
            <a:ext cx="0" cy="40325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l="46580"/>
          <a:stretch/>
        </p:blipFill>
        <p:spPr>
          <a:xfrm rot="5400000" flipH="1">
            <a:off x="3522099" y="3542492"/>
            <a:ext cx="92955" cy="221371"/>
          </a:xfrm>
          <a:prstGeom prst="rect">
            <a:avLst/>
          </a:prstGeom>
        </p:spPr>
      </p:pic>
      <p:pic>
        <p:nvPicPr>
          <p:cNvPr id="47" name="Picture 46"/>
          <p:cNvPicPr>
            <a:picLocks noChangeAspect="1"/>
          </p:cNvPicPr>
          <p:nvPr/>
        </p:nvPicPr>
        <p:blipFill rotWithShape="1">
          <a:blip r:embed="rId6" cstate="screen">
            <a:extLst>
              <a:ext uri="{28A0092B-C50C-407E-A947-70E740481C1C}">
                <a14:useLocalDpi xmlns:a14="http://schemas.microsoft.com/office/drawing/2010/main"/>
              </a:ext>
            </a:extLst>
          </a:blip>
          <a:srcRect l="46580"/>
          <a:stretch/>
        </p:blipFill>
        <p:spPr>
          <a:xfrm rot="16200000" flipH="1" flipV="1">
            <a:off x="3304675" y="3182408"/>
            <a:ext cx="92955" cy="221371"/>
          </a:xfrm>
          <a:prstGeom prst="rect">
            <a:avLst/>
          </a:prstGeom>
        </p:spPr>
      </p:pic>
      <p:cxnSp>
        <p:nvCxnSpPr>
          <p:cNvPr id="48" name="Straight Connector 47"/>
          <p:cNvCxnSpPr/>
          <p:nvPr/>
        </p:nvCxnSpPr>
        <p:spPr>
          <a:xfrm>
            <a:off x="1264104" y="3264743"/>
            <a:ext cx="3225428" cy="0"/>
          </a:xfrm>
          <a:prstGeom prst="line">
            <a:avLst/>
          </a:prstGeom>
          <a:ln w="6350">
            <a:solidFill>
              <a:srgbClr val="FF0000">
                <a:alpha val="19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264104" y="3675275"/>
            <a:ext cx="3225428" cy="0"/>
          </a:xfrm>
          <a:prstGeom prst="line">
            <a:avLst/>
          </a:prstGeom>
          <a:ln w="6350">
            <a:solidFill>
              <a:srgbClr val="FF0000">
                <a:alpha val="19000"/>
              </a:srgbClr>
            </a:solidFill>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2857678" y="3367607"/>
            <a:ext cx="174008" cy="221371"/>
          </a:xfrm>
          <a:prstGeom prst="rect">
            <a:avLst/>
          </a:prstGeom>
        </p:spPr>
      </p:pic>
      <p:pic>
        <p:nvPicPr>
          <p:cNvPr id="55" name="Picture 5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49567" y="3368071"/>
            <a:ext cx="174008" cy="221371"/>
          </a:xfrm>
          <a:prstGeom prst="rect">
            <a:avLst/>
          </a:prstGeom>
        </p:spPr>
      </p:pic>
      <p:pic>
        <p:nvPicPr>
          <p:cNvPr id="57" name="Picture 5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4104" y="2409704"/>
            <a:ext cx="1591815" cy="221371"/>
          </a:xfrm>
          <a:prstGeom prst="rect">
            <a:avLst/>
          </a:prstGeom>
        </p:spPr>
      </p:pic>
      <p:pic>
        <p:nvPicPr>
          <p:cNvPr id="58" name="Picture 5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7292" y="2335870"/>
            <a:ext cx="1371165" cy="357695"/>
          </a:xfrm>
          <a:prstGeom prst="rect">
            <a:avLst/>
          </a:prstGeom>
        </p:spPr>
      </p:pic>
      <p:cxnSp>
        <p:nvCxnSpPr>
          <p:cNvPr id="59" name="Straight Connector 58"/>
          <p:cNvCxnSpPr/>
          <p:nvPr/>
        </p:nvCxnSpPr>
        <p:spPr>
          <a:xfrm flipV="1">
            <a:off x="3036173" y="2313822"/>
            <a:ext cx="0" cy="40325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656086" y="1654042"/>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68" name="TextBox 67"/>
          <p:cNvSpPr txBox="1"/>
          <p:nvPr/>
        </p:nvSpPr>
        <p:spPr>
          <a:xfrm>
            <a:off x="2735549" y="165404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pic>
        <p:nvPicPr>
          <p:cNvPr id="69" name="Picture 6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24257" y="2328209"/>
            <a:ext cx="1291556" cy="179615"/>
          </a:xfrm>
          <a:prstGeom prst="rect">
            <a:avLst/>
          </a:prstGeom>
        </p:spPr>
      </p:pic>
      <p:pic>
        <p:nvPicPr>
          <p:cNvPr id="70" name="Picture 6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13347" y="2250616"/>
            <a:ext cx="861819" cy="325984"/>
          </a:xfrm>
          <a:prstGeom prst="rect">
            <a:avLst/>
          </a:prstGeom>
        </p:spPr>
      </p:pic>
      <p:pic>
        <p:nvPicPr>
          <p:cNvPr id="78" name="Picture 7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00916" y="3099237"/>
            <a:ext cx="1291556" cy="179615"/>
          </a:xfrm>
          <a:prstGeom prst="rect">
            <a:avLst/>
          </a:prstGeom>
        </p:spPr>
      </p:pic>
      <p:pic>
        <p:nvPicPr>
          <p:cNvPr id="79" name="Picture 7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9718" y="3039330"/>
            <a:ext cx="1112527" cy="290224"/>
          </a:xfrm>
          <a:prstGeom prst="rect">
            <a:avLst/>
          </a:prstGeom>
        </p:spPr>
      </p:pic>
      <p:cxnSp>
        <p:nvCxnSpPr>
          <p:cNvPr id="80" name="Straight Connector 79"/>
          <p:cNvCxnSpPr>
            <a:cxnSpLocks/>
          </p:cNvCxnSpPr>
          <p:nvPr/>
        </p:nvCxnSpPr>
        <p:spPr>
          <a:xfrm flipV="1">
            <a:off x="8810387" y="3013377"/>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77875" y="3870265"/>
            <a:ext cx="1291556" cy="179615"/>
          </a:xfrm>
          <a:prstGeom prst="rect">
            <a:avLst/>
          </a:prstGeom>
        </p:spPr>
      </p:pic>
      <p:pic>
        <p:nvPicPr>
          <p:cNvPr id="83" name="Picture 8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13347" y="3810358"/>
            <a:ext cx="1112527" cy="290224"/>
          </a:xfrm>
          <a:prstGeom prst="rect">
            <a:avLst/>
          </a:prstGeom>
        </p:spPr>
      </p:pic>
      <p:pic>
        <p:nvPicPr>
          <p:cNvPr id="86" name="Picture 85"/>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7524257" y="4641293"/>
            <a:ext cx="1291556" cy="179615"/>
          </a:xfrm>
          <a:prstGeom prst="rect">
            <a:avLst/>
          </a:prstGeom>
        </p:spPr>
      </p:pic>
      <p:pic>
        <p:nvPicPr>
          <p:cNvPr id="87" name="Picture 8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60339" y="4581386"/>
            <a:ext cx="1112527" cy="290224"/>
          </a:xfrm>
          <a:prstGeom prst="rect">
            <a:avLst/>
          </a:prstGeom>
        </p:spPr>
      </p:pic>
      <p:cxnSp>
        <p:nvCxnSpPr>
          <p:cNvPr id="88" name="Straight Connector 87"/>
          <p:cNvCxnSpPr/>
          <p:nvPr/>
        </p:nvCxnSpPr>
        <p:spPr>
          <a:xfrm flipV="1">
            <a:off x="8962067" y="4555433"/>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Text Box 18"/>
          <p:cNvSpPr txBox="1">
            <a:spLocks noChangeArrowheads="1"/>
          </p:cNvSpPr>
          <p:nvPr/>
        </p:nvSpPr>
        <p:spPr bwMode="auto">
          <a:xfrm>
            <a:off x="8878929" y="3865663"/>
            <a:ext cx="479535" cy="22526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800"/>
              </a:lnSpc>
              <a:spcAft>
                <a:spcPts val="1200"/>
              </a:spcAft>
              <a:buClr>
                <a:srgbClr val="FFB612"/>
              </a:buClr>
              <a:buSzPct val="125000"/>
            </a:pPr>
            <a:r>
              <a:rPr lang="en-US" dirty="0">
                <a:solidFill>
                  <a:schemeClr val="accent1"/>
                </a:solidFill>
                <a:latin typeface="Arial Regular" charset="0"/>
                <a:cs typeface="Arial"/>
              </a:rPr>
              <a:t>&amp;</a:t>
            </a:r>
          </a:p>
        </p:txBody>
      </p:sp>
      <p:pic>
        <p:nvPicPr>
          <p:cNvPr id="42" name="Picture 41">
            <a:extLst>
              <a:ext uri="{FF2B5EF4-FFF2-40B4-BE49-F238E27FC236}">
                <a16:creationId xmlns:a16="http://schemas.microsoft.com/office/drawing/2014/main" id="{26A7DC48-D000-CB46-B19C-F98BD2BFA2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2047" y="6088159"/>
            <a:ext cx="208787" cy="208787"/>
          </a:xfrm>
          <a:prstGeom prst="rect">
            <a:avLst/>
          </a:prstGeom>
        </p:spPr>
      </p:pic>
      <p:cxnSp>
        <p:nvCxnSpPr>
          <p:cNvPr id="44" name="Straight Connector 43">
            <a:extLst>
              <a:ext uri="{FF2B5EF4-FFF2-40B4-BE49-F238E27FC236}">
                <a16:creationId xmlns:a16="http://schemas.microsoft.com/office/drawing/2014/main" id="{DD39805B-F7DD-4444-B792-2E51F7678B6D}"/>
              </a:ext>
            </a:extLst>
          </p:cNvPr>
          <p:cNvCxnSpPr>
            <a:cxnSpLocks/>
          </p:cNvCxnSpPr>
          <p:nvPr/>
        </p:nvCxnSpPr>
        <p:spPr>
          <a:xfrm flipV="1">
            <a:off x="8985048" y="2232541"/>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8193B2C5-A577-024E-ADEA-9DB7EE6E6755}"/>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Co-branding Guidelines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15743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563471-3D17-194E-A0E8-77D2C304AE58}"/>
              </a:ext>
            </a:extLst>
          </p:cNvPr>
          <p:cNvSpPr>
            <a:spLocks noGrp="1"/>
          </p:cNvSpPr>
          <p:nvPr>
            <p:ph type="title"/>
          </p:nvPr>
        </p:nvSpPr>
        <p:spPr/>
        <p:txBody>
          <a:bodyPr/>
          <a:lstStyle/>
          <a:p>
            <a:r>
              <a:rPr lang="en-US" dirty="0">
                <a:cs typeface="Arial" panose="020B0604020202020204" pitchFamily="34" charset="0"/>
              </a:rPr>
              <a:t>Icons + Colors + Stock Images</a:t>
            </a:r>
          </a:p>
        </p:txBody>
      </p:sp>
      <p:sp>
        <p:nvSpPr>
          <p:cNvPr id="32" name="Rectangle 31">
            <a:extLst>
              <a:ext uri="{FF2B5EF4-FFF2-40B4-BE49-F238E27FC236}">
                <a16:creationId xmlns:a16="http://schemas.microsoft.com/office/drawing/2014/main" id="{E61D7C3D-F86C-FA41-A0FB-1CBF4475172C}"/>
              </a:ext>
            </a:extLst>
          </p:cNvPr>
          <p:cNvSpPr/>
          <p:nvPr/>
        </p:nvSpPr>
        <p:spPr>
          <a:xfrm>
            <a:off x="7721600" y="1910850"/>
            <a:ext cx="4158249" cy="160076"/>
          </a:xfrm>
          <a:prstGeom prst="rect">
            <a:avLst/>
          </a:prstGeom>
          <a:solidFill>
            <a:schemeClr val="accent1"/>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5839A36-56E8-E146-BE5A-57153F2D5308}"/>
              </a:ext>
            </a:extLst>
          </p:cNvPr>
          <p:cNvSpPr/>
          <p:nvPr/>
        </p:nvSpPr>
        <p:spPr>
          <a:xfrm>
            <a:off x="7721600" y="2591334"/>
            <a:ext cx="4158249" cy="160076"/>
          </a:xfrm>
          <a:prstGeom prst="rect">
            <a:avLst/>
          </a:prstGeom>
          <a:solidFill>
            <a:schemeClr val="accent3"/>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3C981F-69EE-3A41-AFC1-F46E88507CCD}"/>
              </a:ext>
            </a:extLst>
          </p:cNvPr>
          <p:cNvSpPr/>
          <p:nvPr/>
        </p:nvSpPr>
        <p:spPr>
          <a:xfrm>
            <a:off x="7721600" y="3314348"/>
            <a:ext cx="4158249" cy="160076"/>
          </a:xfrm>
          <a:prstGeom prst="rect">
            <a:avLst/>
          </a:prstGeom>
          <a:solidFill>
            <a:schemeClr val="bg2"/>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C1FCD3-D210-554A-B856-92E4C58D2675}"/>
              </a:ext>
            </a:extLst>
          </p:cNvPr>
          <p:cNvSpPr/>
          <p:nvPr/>
        </p:nvSpPr>
        <p:spPr>
          <a:xfrm>
            <a:off x="7785396" y="1446412"/>
            <a:ext cx="1184940"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a:t>
            </a:r>
            <a:r>
              <a:rPr lang="en-US" dirty="0"/>
              <a:t>2C1A5D</a:t>
            </a: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A57B29A6-DE73-8B48-B623-440A60F2A4FF}"/>
              </a:ext>
            </a:extLst>
          </p:cNvPr>
          <p:cNvSpPr/>
          <p:nvPr/>
        </p:nvSpPr>
        <p:spPr>
          <a:xfrm>
            <a:off x="7785396" y="2148161"/>
            <a:ext cx="1159292"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#FCB516</a:t>
            </a:r>
          </a:p>
        </p:txBody>
      </p:sp>
      <p:sp>
        <p:nvSpPr>
          <p:cNvPr id="39" name="Rectangle 38">
            <a:extLst>
              <a:ext uri="{FF2B5EF4-FFF2-40B4-BE49-F238E27FC236}">
                <a16:creationId xmlns:a16="http://schemas.microsoft.com/office/drawing/2014/main" id="{29BC5BF8-2D51-1E4C-8F2D-965FE5AC4DB5}"/>
              </a:ext>
            </a:extLst>
          </p:cNvPr>
          <p:cNvSpPr/>
          <p:nvPr/>
        </p:nvSpPr>
        <p:spPr>
          <a:xfrm>
            <a:off x="7785396" y="2892440"/>
            <a:ext cx="1159292"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#E7E6E6</a:t>
            </a:r>
          </a:p>
        </p:txBody>
      </p:sp>
      <p:sp>
        <p:nvSpPr>
          <p:cNvPr id="40" name="Rectangle 39">
            <a:extLst>
              <a:ext uri="{FF2B5EF4-FFF2-40B4-BE49-F238E27FC236}">
                <a16:creationId xmlns:a16="http://schemas.microsoft.com/office/drawing/2014/main" id="{4EF1C133-352F-C241-9E7D-460A0AF2AC5E}"/>
              </a:ext>
            </a:extLst>
          </p:cNvPr>
          <p:cNvSpPr/>
          <p:nvPr/>
        </p:nvSpPr>
        <p:spPr>
          <a:xfrm>
            <a:off x="7721600" y="3931036"/>
            <a:ext cx="4158249" cy="160076"/>
          </a:xfrm>
          <a:prstGeom prst="rect">
            <a:avLst/>
          </a:prstGeom>
          <a:solidFill>
            <a:schemeClr val="tx1">
              <a:lumMod val="85000"/>
              <a:lumOff val="15000"/>
            </a:schemeClr>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A7EAE2-CF93-5144-B370-F6FAE64DED5E}"/>
              </a:ext>
            </a:extLst>
          </p:cNvPr>
          <p:cNvSpPr/>
          <p:nvPr/>
        </p:nvSpPr>
        <p:spPr>
          <a:xfrm>
            <a:off x="7806661" y="3530393"/>
            <a:ext cx="1122423"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#262626</a:t>
            </a:r>
          </a:p>
        </p:txBody>
      </p:sp>
      <p:sp>
        <p:nvSpPr>
          <p:cNvPr id="52" name="Rectangle 51">
            <a:extLst>
              <a:ext uri="{FF2B5EF4-FFF2-40B4-BE49-F238E27FC236}">
                <a16:creationId xmlns:a16="http://schemas.microsoft.com/office/drawing/2014/main" id="{F4BE24F4-972A-874F-A6FF-9E21AD30E3E3}"/>
              </a:ext>
            </a:extLst>
          </p:cNvPr>
          <p:cNvSpPr/>
          <p:nvPr/>
        </p:nvSpPr>
        <p:spPr>
          <a:xfrm>
            <a:off x="7642792" y="4602409"/>
            <a:ext cx="3846916" cy="369332"/>
          </a:xfrm>
          <a:prstGeom prst="rect">
            <a:avLst/>
          </a:prstGeom>
        </p:spPr>
        <p:txBody>
          <a:bodyPr wrap="square">
            <a:spAutoFit/>
          </a:bodyPr>
          <a:lstStyle/>
          <a:p>
            <a:r>
              <a:rPr lang="en-US" b="1" spc="300" dirty="0">
                <a:latin typeface="Arial" panose="020B0604020202020204" pitchFamily="34" charset="0"/>
                <a:ea typeface="Open Sans" panose="020B0606030504020204" pitchFamily="34" charset="0"/>
                <a:cs typeface="Arial" panose="020B0604020202020204" pitchFamily="34" charset="0"/>
              </a:rPr>
              <a:t>STOCK IMAGES &amp; ICONS</a:t>
            </a:r>
          </a:p>
        </p:txBody>
      </p:sp>
      <p:sp>
        <p:nvSpPr>
          <p:cNvPr id="12" name="Rectangle 11">
            <a:extLst>
              <a:ext uri="{FF2B5EF4-FFF2-40B4-BE49-F238E27FC236}">
                <a16:creationId xmlns:a16="http://schemas.microsoft.com/office/drawing/2014/main" id="{06469873-FA02-9E40-8837-3FD406985B85}"/>
              </a:ext>
            </a:extLst>
          </p:cNvPr>
          <p:cNvSpPr/>
          <p:nvPr/>
        </p:nvSpPr>
        <p:spPr>
          <a:xfrm>
            <a:off x="7518240" y="5322010"/>
            <a:ext cx="3531736" cy="369332"/>
          </a:xfrm>
          <a:prstGeom prst="rect">
            <a:avLst/>
          </a:prstGeom>
        </p:spPr>
        <p:txBody>
          <a:bodyPr wrap="none">
            <a:spAutoFit/>
          </a:bodyPr>
          <a:lstStyle/>
          <a:p>
            <a:r>
              <a:rPr lang="en-US" i="1" dirty="0">
                <a:latin typeface="Arial" panose="020B0604020202020204" pitchFamily="34" charset="0"/>
                <a:cs typeface="Arial" panose="020B0604020202020204" pitchFamily="34" charset="0"/>
              </a:rPr>
              <a:t> Password: </a:t>
            </a:r>
            <a:r>
              <a:rPr lang="en-US" dirty="0">
                <a:latin typeface="Arial" panose="020B0604020202020204" pitchFamily="34" charset="0"/>
                <a:cs typeface="Arial" panose="020B0604020202020204" pitchFamily="34" charset="0"/>
              </a:rPr>
              <a:t>centricmarketing123!</a:t>
            </a:r>
          </a:p>
        </p:txBody>
      </p:sp>
      <p:sp>
        <p:nvSpPr>
          <p:cNvPr id="13" name="Rectangle 12">
            <a:extLst>
              <a:ext uri="{FF2B5EF4-FFF2-40B4-BE49-F238E27FC236}">
                <a16:creationId xmlns:a16="http://schemas.microsoft.com/office/drawing/2014/main" id="{E6197C44-EB7A-9A41-8083-714366249D6D}"/>
              </a:ext>
            </a:extLst>
          </p:cNvPr>
          <p:cNvSpPr/>
          <p:nvPr/>
        </p:nvSpPr>
        <p:spPr>
          <a:xfrm>
            <a:off x="7642792" y="4952678"/>
            <a:ext cx="42370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hlinkClick r:id="rId3"/>
              </a:rPr>
              <a:t>https://centricconsulting.smugmug.com/</a:t>
            </a:r>
            <a:endParaRPr lang="en-US"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720B1B0C-343B-F845-9DC8-9A7305CE6301}"/>
              </a:ext>
            </a:extLst>
          </p:cNvPr>
          <p:cNvSpPr/>
          <p:nvPr/>
        </p:nvSpPr>
        <p:spPr>
          <a:xfrm>
            <a:off x="7642792" y="935979"/>
            <a:ext cx="2301358" cy="369332"/>
          </a:xfrm>
          <a:prstGeom prst="rect">
            <a:avLst/>
          </a:prstGeom>
        </p:spPr>
        <p:txBody>
          <a:bodyPr wrap="square">
            <a:spAutoFit/>
          </a:bodyPr>
          <a:lstStyle/>
          <a:p>
            <a:r>
              <a:rPr lang="en-US" b="1" spc="300" dirty="0">
                <a:latin typeface="Arial" panose="020B0604020202020204" pitchFamily="34" charset="0"/>
                <a:ea typeface="Open Sans" panose="020B0606030504020204" pitchFamily="34" charset="0"/>
                <a:cs typeface="Arial" panose="020B0604020202020204" pitchFamily="34" charset="0"/>
              </a:rPr>
              <a:t>COLORS</a:t>
            </a:r>
          </a:p>
        </p:txBody>
      </p:sp>
      <p:sp>
        <p:nvSpPr>
          <p:cNvPr id="94" name="Rectangle 93">
            <a:extLst>
              <a:ext uri="{FF2B5EF4-FFF2-40B4-BE49-F238E27FC236}">
                <a16:creationId xmlns:a16="http://schemas.microsoft.com/office/drawing/2014/main" id="{85AD5824-9FC7-2745-9F08-8AC553B59C45}"/>
              </a:ext>
            </a:extLst>
          </p:cNvPr>
          <p:cNvSpPr/>
          <p:nvPr/>
        </p:nvSpPr>
        <p:spPr>
          <a:xfrm>
            <a:off x="218422" y="880581"/>
            <a:ext cx="2301358" cy="369332"/>
          </a:xfrm>
          <a:prstGeom prst="rect">
            <a:avLst/>
          </a:prstGeom>
        </p:spPr>
        <p:txBody>
          <a:bodyPr wrap="square">
            <a:spAutoFit/>
          </a:bodyPr>
          <a:lstStyle/>
          <a:p>
            <a:r>
              <a:rPr lang="en-US" b="1" spc="300" dirty="0">
                <a:solidFill>
                  <a:srgbClr val="424242"/>
                </a:solidFill>
                <a:latin typeface="Arial" panose="020B0604020202020204" pitchFamily="34" charset="0"/>
                <a:ea typeface="Open Sans" panose="020B0606030504020204" pitchFamily="34" charset="0"/>
                <a:cs typeface="Arial" panose="020B0604020202020204" pitchFamily="34" charset="0"/>
              </a:rPr>
              <a:t>ICONS</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0669" y="1539660"/>
            <a:ext cx="601846" cy="554827"/>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67455" y="1557113"/>
            <a:ext cx="620721" cy="519920"/>
          </a:xfrm>
          <a:prstGeom prst="rect">
            <a:avLst/>
          </a:prstGeom>
        </p:spPr>
      </p:pic>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0669" y="2428492"/>
            <a:ext cx="601846" cy="601846"/>
          </a:xfrm>
          <a:prstGeom prst="rect">
            <a:avLst/>
          </a:prstGeom>
        </p:spPr>
      </p:pic>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87940" y="2452144"/>
            <a:ext cx="579750" cy="554543"/>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39326" y="2434713"/>
            <a:ext cx="442053" cy="589404"/>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76655" y="2414864"/>
            <a:ext cx="576677" cy="629102"/>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01540" y="3357850"/>
            <a:ext cx="560105" cy="555398"/>
          </a:xfrm>
          <a:prstGeom prst="rect">
            <a:avLst/>
          </a:prstGeom>
        </p:spPr>
      </p:pic>
      <p:pic>
        <p:nvPicPr>
          <p:cNvPr id="10" name="Picture 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773441" y="3361380"/>
            <a:ext cx="608749" cy="548339"/>
          </a:xfrm>
          <a:prstGeom prst="rect">
            <a:avLst/>
          </a:prstGeom>
        </p:spPr>
      </p:pic>
      <p:pic>
        <p:nvPicPr>
          <p:cNvPr id="15" name="Picture 1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851363" y="3367597"/>
            <a:ext cx="617979" cy="535904"/>
          </a:xfrm>
          <a:prstGeom prst="rect">
            <a:avLst/>
          </a:prstGeom>
        </p:spPr>
      </p:pic>
      <p:pic>
        <p:nvPicPr>
          <p:cNvPr id="18" name="Picture 1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987557" y="3414048"/>
            <a:ext cx="554872" cy="443003"/>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052154" y="3369876"/>
            <a:ext cx="527062" cy="531347"/>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056142" y="3375489"/>
            <a:ext cx="615557" cy="520121"/>
          </a:xfrm>
          <a:prstGeom prst="rect">
            <a:avLst/>
          </a:prstGeom>
        </p:spPr>
      </p:pic>
      <p:pic>
        <p:nvPicPr>
          <p:cNvPr id="27" name="Picture 2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58727" y="2425308"/>
            <a:ext cx="513917" cy="608214"/>
          </a:xfrm>
          <a:prstGeom prst="rect">
            <a:avLst/>
          </a:prstGeom>
        </p:spPr>
      </p:pic>
      <p:pic>
        <p:nvPicPr>
          <p:cNvPr id="29" name="Picture 2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064351" y="1517504"/>
            <a:ext cx="599138" cy="599138"/>
          </a:xfrm>
          <a:prstGeom prst="rect">
            <a:avLst/>
          </a:prstGeom>
        </p:spPr>
      </p:pic>
      <p:pic>
        <p:nvPicPr>
          <p:cNvPr id="30" name="Picture 29"/>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889720" y="1513250"/>
            <a:ext cx="541264" cy="607646"/>
          </a:xfrm>
          <a:prstGeom prst="rect">
            <a:avLst/>
          </a:prstGeom>
        </p:spPr>
      </p:pic>
      <p:pic>
        <p:nvPicPr>
          <p:cNvPr id="31" name="Picture 3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976655" y="1528735"/>
            <a:ext cx="576677" cy="576677"/>
          </a:xfrm>
          <a:prstGeom prst="rect">
            <a:avLst/>
          </a:prstGeom>
        </p:spPr>
      </p:pic>
      <p:pic>
        <p:nvPicPr>
          <p:cNvPr id="35" name="Picture 34"/>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984109" y="1531763"/>
            <a:ext cx="663153" cy="570620"/>
          </a:xfrm>
          <a:prstGeom prst="rect">
            <a:avLst/>
          </a:prstGeom>
        </p:spPr>
      </p:pic>
      <p:pic>
        <p:nvPicPr>
          <p:cNvPr id="36" name="Picture 35"/>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63305" y="2443464"/>
            <a:ext cx="601231" cy="571903"/>
          </a:xfrm>
          <a:prstGeom prst="rect">
            <a:avLst/>
          </a:prstGeom>
        </p:spPr>
      </p:pic>
      <p:pic>
        <p:nvPicPr>
          <p:cNvPr id="38" name="Picture 37"/>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02292" y="4253546"/>
            <a:ext cx="558601" cy="643389"/>
          </a:xfrm>
          <a:prstGeom prst="rect">
            <a:avLst/>
          </a:prstGeom>
        </p:spPr>
      </p:pic>
      <p:pic>
        <p:nvPicPr>
          <p:cNvPr id="41" name="Picture 40"/>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844875" y="4233771"/>
            <a:ext cx="465881" cy="682939"/>
          </a:xfrm>
          <a:prstGeom prst="rect">
            <a:avLst/>
          </a:prstGeom>
        </p:spPr>
      </p:pic>
      <p:pic>
        <p:nvPicPr>
          <p:cNvPr id="42" name="Picture 41"/>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2865741" y="4299197"/>
            <a:ext cx="589223" cy="552086"/>
          </a:xfrm>
          <a:prstGeom prst="rect">
            <a:avLst/>
          </a:prstGeom>
        </p:spPr>
      </p:pic>
      <p:pic>
        <p:nvPicPr>
          <p:cNvPr id="43" name="Picture 42"/>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987542" y="4285726"/>
            <a:ext cx="554903" cy="579029"/>
          </a:xfrm>
          <a:prstGeom prst="rect">
            <a:avLst/>
          </a:prstGeom>
        </p:spPr>
      </p:pic>
      <p:pic>
        <p:nvPicPr>
          <p:cNvPr id="45" name="Picture 44"/>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031381" y="4295796"/>
            <a:ext cx="568608" cy="558888"/>
          </a:xfrm>
          <a:prstGeom prst="rect">
            <a:avLst/>
          </a:prstGeom>
        </p:spPr>
      </p:pic>
      <p:pic>
        <p:nvPicPr>
          <p:cNvPr id="46" name="Picture 4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149585" y="4252506"/>
            <a:ext cx="428670" cy="645469"/>
          </a:xfrm>
          <a:prstGeom prst="rect">
            <a:avLst/>
          </a:prstGeom>
        </p:spPr>
      </p:pic>
      <p:pic>
        <p:nvPicPr>
          <p:cNvPr id="47" name="Picture 46"/>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94986" y="5295683"/>
            <a:ext cx="573213" cy="563739"/>
          </a:xfrm>
          <a:prstGeom prst="rect">
            <a:avLst/>
          </a:prstGeom>
        </p:spPr>
      </p:pic>
      <p:pic>
        <p:nvPicPr>
          <p:cNvPr id="48" name="Picture 47"/>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792376" y="5292113"/>
            <a:ext cx="570879" cy="570879"/>
          </a:xfrm>
          <a:prstGeom prst="rect">
            <a:avLst/>
          </a:prstGeom>
        </p:spPr>
      </p:pic>
      <p:pic>
        <p:nvPicPr>
          <p:cNvPr id="49" name="Picture 4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2907892" y="5325092"/>
            <a:ext cx="504920" cy="504920"/>
          </a:xfrm>
          <a:prstGeom prst="rect">
            <a:avLst/>
          </a:prstGeom>
        </p:spPr>
      </p:pic>
      <p:pic>
        <p:nvPicPr>
          <p:cNvPr id="56" name="Picture 55"/>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960834" y="5255797"/>
            <a:ext cx="608319" cy="643511"/>
          </a:xfrm>
          <a:prstGeom prst="rect">
            <a:avLst/>
          </a:prstGeom>
        </p:spPr>
      </p:pic>
      <p:pic>
        <p:nvPicPr>
          <p:cNvPr id="57" name="Picture 56"/>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989602" y="5290915"/>
            <a:ext cx="652166" cy="573275"/>
          </a:xfrm>
          <a:prstGeom prst="rect">
            <a:avLst/>
          </a:prstGeom>
        </p:spPr>
      </p:pic>
      <p:pic>
        <p:nvPicPr>
          <p:cNvPr id="59" name="Picture 58"/>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033692" y="5323720"/>
            <a:ext cx="660457" cy="507664"/>
          </a:xfrm>
          <a:prstGeom prst="rect">
            <a:avLst/>
          </a:prstGeom>
        </p:spPr>
      </p:pic>
    </p:spTree>
    <p:extLst>
      <p:ext uri="{BB962C8B-B14F-4D97-AF65-F5344CB8AC3E}">
        <p14:creationId xmlns:p14="http://schemas.microsoft.com/office/powerpoint/2010/main" val="37908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cxnSp>
        <p:nvCxnSpPr>
          <p:cNvPr id="4" name="Shape 248"/>
          <p:cNvCxnSpPr>
            <a:cxnSpLocks/>
            <a:stCxn id="28" idx="4"/>
            <a:endCxn id="14" idx="4"/>
          </p:cNvCxnSpPr>
          <p:nvPr/>
        </p:nvCxnSpPr>
        <p:spPr>
          <a:xfrm>
            <a:off x="827465" y="1736170"/>
            <a:ext cx="0" cy="3803630"/>
          </a:xfrm>
          <a:prstGeom prst="straightConnector1">
            <a:avLst/>
          </a:prstGeom>
          <a:noFill/>
          <a:ln w="25400" cap="flat" cmpd="sng">
            <a:solidFill>
              <a:schemeClr val="bg2"/>
            </a:solidFill>
            <a:prstDash val="solid"/>
            <a:round/>
            <a:headEnd type="none" w="med" len="med"/>
            <a:tailEnd type="none" w="med" len="med"/>
          </a:ln>
        </p:spPr>
      </p:cxnSp>
      <p:sp>
        <p:nvSpPr>
          <p:cNvPr id="14" name="Shape 253">
            <a:extLst>
              <a:ext uri="{FF2B5EF4-FFF2-40B4-BE49-F238E27FC236}">
                <a16:creationId xmlns:a16="http://schemas.microsoft.com/office/drawing/2014/main" id="{74A7AA4C-5EED-4C4B-B09C-17403ED6A3B1}"/>
              </a:ext>
            </a:extLst>
          </p:cNvPr>
          <p:cNvSpPr/>
          <p:nvPr/>
        </p:nvSpPr>
        <p:spPr>
          <a:xfrm>
            <a:off x="728114" y="5338867"/>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7" name="Shape 246">
            <a:extLst>
              <a:ext uri="{FF2B5EF4-FFF2-40B4-BE49-F238E27FC236}">
                <a16:creationId xmlns:a16="http://schemas.microsoft.com/office/drawing/2014/main" id="{97E1B610-E241-6D4F-9758-054D2B80DB97}"/>
              </a:ext>
            </a:extLst>
          </p:cNvPr>
          <p:cNvSpPr txBox="1"/>
          <p:nvPr/>
        </p:nvSpPr>
        <p:spPr>
          <a:xfrm>
            <a:off x="1926384" y="1403354"/>
            <a:ext cx="4384475" cy="4237202"/>
          </a:xfrm>
          <a:prstGeom prst="rect">
            <a:avLst/>
          </a:prstGeom>
          <a:noFill/>
          <a:ln>
            <a:noFill/>
          </a:ln>
        </p:spPr>
        <p:txBody>
          <a:bodyPr lIns="91425" tIns="45700" rIns="91425" bIns="45700" anchor="t" anchorCtr="0">
            <a:noAutofit/>
          </a:bodyPr>
          <a:lstStyle/>
          <a:p>
            <a:pPr>
              <a:lnSpc>
                <a:spcPts val="3000"/>
              </a:lnSpc>
              <a:spcBef>
                <a:spcPts val="0"/>
              </a:spcBef>
              <a:spcAft>
                <a:spcPts val="0"/>
              </a:spcAft>
              <a:buSzPct val="25000"/>
            </a:pPr>
            <a:r>
              <a:rPr lang="en-US" sz="2200" dirty="0">
                <a:latin typeface="Arial" panose="020B0604020202020204" pitchFamily="34" charset="0"/>
                <a:ea typeface="Muli" charset="0"/>
                <a:cs typeface="Arial" panose="020B0604020202020204" pitchFamily="34" charset="0"/>
                <a:sym typeface="PT Sans"/>
              </a:rPr>
              <a:t>Centric Overview</a:t>
            </a:r>
          </a:p>
          <a:p>
            <a:pPr>
              <a:lnSpc>
                <a:spcPts val="3000"/>
              </a:lnSpc>
              <a:spcBef>
                <a:spcPts val="0"/>
              </a:spcBef>
              <a:spcAft>
                <a:spcPts val="0"/>
              </a:spcAft>
            </a:pPr>
            <a:endParaRPr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1</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2</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3</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4</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r>
              <a:rPr lang="en-US" sz="2200" dirty="0">
                <a:latin typeface="Arial" panose="020B0604020202020204" pitchFamily="34" charset="0"/>
                <a:ea typeface="Muli Light" charset="0"/>
                <a:cs typeface="Arial" panose="020B0604020202020204" pitchFamily="34" charset="0"/>
                <a:sym typeface="PT Sans"/>
              </a:rPr>
              <a:t>Section 5</a:t>
            </a:r>
          </a:p>
        </p:txBody>
      </p:sp>
      <p:sp>
        <p:nvSpPr>
          <p:cNvPr id="25" name="Shape 253">
            <a:extLst>
              <a:ext uri="{FF2B5EF4-FFF2-40B4-BE49-F238E27FC236}">
                <a16:creationId xmlns:a16="http://schemas.microsoft.com/office/drawing/2014/main" id="{74A7AA4C-5EED-4C4B-B09C-17403ED6A3B1}"/>
              </a:ext>
            </a:extLst>
          </p:cNvPr>
          <p:cNvSpPr/>
          <p:nvPr/>
        </p:nvSpPr>
        <p:spPr>
          <a:xfrm>
            <a:off x="728114" y="4578141"/>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6" name="Shape 253">
            <a:extLst>
              <a:ext uri="{FF2B5EF4-FFF2-40B4-BE49-F238E27FC236}">
                <a16:creationId xmlns:a16="http://schemas.microsoft.com/office/drawing/2014/main" id="{74A7AA4C-5EED-4C4B-B09C-17403ED6A3B1}"/>
              </a:ext>
            </a:extLst>
          </p:cNvPr>
          <p:cNvSpPr/>
          <p:nvPr/>
        </p:nvSpPr>
        <p:spPr>
          <a:xfrm>
            <a:off x="728114" y="3817415"/>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8" name="Shape 253">
            <a:extLst>
              <a:ext uri="{FF2B5EF4-FFF2-40B4-BE49-F238E27FC236}">
                <a16:creationId xmlns:a16="http://schemas.microsoft.com/office/drawing/2014/main" id="{74A7AA4C-5EED-4C4B-B09C-17403ED6A3B1}"/>
              </a:ext>
            </a:extLst>
          </p:cNvPr>
          <p:cNvSpPr/>
          <p:nvPr/>
        </p:nvSpPr>
        <p:spPr>
          <a:xfrm>
            <a:off x="728114" y="1535237"/>
            <a:ext cx="198701" cy="200933"/>
          </a:xfrm>
          <a:prstGeom prst="ellipse">
            <a:avLst/>
          </a:prstGeom>
          <a:solidFill>
            <a:srgbClr val="FFB612"/>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9" name="Shape 253">
            <a:extLst>
              <a:ext uri="{FF2B5EF4-FFF2-40B4-BE49-F238E27FC236}">
                <a16:creationId xmlns:a16="http://schemas.microsoft.com/office/drawing/2014/main" id="{74A7AA4C-5EED-4C4B-B09C-17403ED6A3B1}"/>
              </a:ext>
            </a:extLst>
          </p:cNvPr>
          <p:cNvSpPr/>
          <p:nvPr/>
        </p:nvSpPr>
        <p:spPr>
          <a:xfrm>
            <a:off x="728114" y="2295963"/>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30" name="Shape 253">
            <a:extLst>
              <a:ext uri="{FF2B5EF4-FFF2-40B4-BE49-F238E27FC236}">
                <a16:creationId xmlns:a16="http://schemas.microsoft.com/office/drawing/2014/main" id="{74A7AA4C-5EED-4C4B-B09C-17403ED6A3B1}"/>
              </a:ext>
            </a:extLst>
          </p:cNvPr>
          <p:cNvSpPr/>
          <p:nvPr/>
        </p:nvSpPr>
        <p:spPr>
          <a:xfrm>
            <a:off x="728114" y="3056689"/>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2EF405E1-B096-7943-AD36-EBAF964D3FF2}"/>
              </a:ext>
            </a:extLst>
          </p:cNvPr>
          <p:cNvSpPr txBox="1"/>
          <p:nvPr/>
        </p:nvSpPr>
        <p:spPr>
          <a:xfrm>
            <a:off x="962664" y="1375081"/>
            <a:ext cx="721423" cy="523220"/>
          </a:xfrm>
          <a:prstGeom prst="rect">
            <a:avLst/>
          </a:prstGeom>
          <a:noFill/>
        </p:spPr>
        <p:txBody>
          <a:bodyPr wrap="square" rtlCol="0">
            <a:spAutoFit/>
          </a:bodyPr>
          <a:lstStyle/>
          <a:p>
            <a:pPr algn="ctr"/>
            <a:r>
              <a:rPr lang="en-US" sz="2800" dirty="0">
                <a:solidFill>
                  <a:srgbClr val="FFB612"/>
                </a:solidFill>
                <a:latin typeface="Arial" panose="020B0604020202020204" pitchFamily="34" charset="0"/>
                <a:ea typeface="Muli ExtraLight" charset="0"/>
                <a:cs typeface="Arial" panose="020B0604020202020204" pitchFamily="34" charset="0"/>
              </a:rPr>
              <a:t>0X</a:t>
            </a:r>
          </a:p>
        </p:txBody>
      </p:sp>
      <p:sp>
        <p:nvSpPr>
          <p:cNvPr id="18" name="TextBox 17">
            <a:extLst>
              <a:ext uri="{FF2B5EF4-FFF2-40B4-BE49-F238E27FC236}">
                <a16:creationId xmlns:a16="http://schemas.microsoft.com/office/drawing/2014/main" id="{2EF405E1-B096-7943-AD36-EBAF964D3FF2}"/>
              </a:ext>
            </a:extLst>
          </p:cNvPr>
          <p:cNvSpPr txBox="1"/>
          <p:nvPr/>
        </p:nvSpPr>
        <p:spPr>
          <a:xfrm>
            <a:off x="962664" y="2144515"/>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XX</a:t>
            </a:r>
          </a:p>
        </p:txBody>
      </p:sp>
      <p:sp>
        <p:nvSpPr>
          <p:cNvPr id="19" name="TextBox 18">
            <a:extLst>
              <a:ext uri="{FF2B5EF4-FFF2-40B4-BE49-F238E27FC236}">
                <a16:creationId xmlns:a16="http://schemas.microsoft.com/office/drawing/2014/main" id="{2EF405E1-B096-7943-AD36-EBAF964D3FF2}"/>
              </a:ext>
            </a:extLst>
          </p:cNvPr>
          <p:cNvSpPr txBox="1"/>
          <p:nvPr/>
        </p:nvSpPr>
        <p:spPr>
          <a:xfrm>
            <a:off x="962664" y="2891647"/>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XX</a:t>
            </a:r>
          </a:p>
        </p:txBody>
      </p:sp>
      <p:sp>
        <p:nvSpPr>
          <p:cNvPr id="20" name="TextBox 19">
            <a:extLst>
              <a:ext uri="{FF2B5EF4-FFF2-40B4-BE49-F238E27FC236}">
                <a16:creationId xmlns:a16="http://schemas.microsoft.com/office/drawing/2014/main" id="{2EF405E1-B096-7943-AD36-EBAF964D3FF2}"/>
              </a:ext>
            </a:extLst>
          </p:cNvPr>
          <p:cNvSpPr txBox="1"/>
          <p:nvPr/>
        </p:nvSpPr>
        <p:spPr>
          <a:xfrm>
            <a:off x="962664" y="3661081"/>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XX</a:t>
            </a:r>
          </a:p>
        </p:txBody>
      </p:sp>
      <p:sp>
        <p:nvSpPr>
          <p:cNvPr id="21" name="TextBox 20">
            <a:extLst>
              <a:ext uri="{FF2B5EF4-FFF2-40B4-BE49-F238E27FC236}">
                <a16:creationId xmlns:a16="http://schemas.microsoft.com/office/drawing/2014/main" id="{2EF405E1-B096-7943-AD36-EBAF964D3FF2}"/>
              </a:ext>
            </a:extLst>
          </p:cNvPr>
          <p:cNvSpPr txBox="1"/>
          <p:nvPr/>
        </p:nvSpPr>
        <p:spPr>
          <a:xfrm>
            <a:off x="962664" y="4419364"/>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sp>
        <p:nvSpPr>
          <p:cNvPr id="22" name="TextBox 21">
            <a:extLst>
              <a:ext uri="{FF2B5EF4-FFF2-40B4-BE49-F238E27FC236}">
                <a16:creationId xmlns:a16="http://schemas.microsoft.com/office/drawing/2014/main" id="{2EF405E1-B096-7943-AD36-EBAF964D3FF2}"/>
              </a:ext>
            </a:extLst>
          </p:cNvPr>
          <p:cNvSpPr txBox="1"/>
          <p:nvPr/>
        </p:nvSpPr>
        <p:spPr>
          <a:xfrm>
            <a:off x="962664" y="5173091"/>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5"/>
          </a:xfrm>
          <a:prstGeom prst="rect">
            <a:avLst/>
          </a:prstGeom>
        </p:spPr>
      </p:pic>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a:xfrm>
            <a:off x="302683" y="228601"/>
            <a:ext cx="4256960" cy="521677"/>
          </a:xfrm>
        </p:spPr>
        <p:txBody>
          <a:bodyPr/>
          <a:lstStyle/>
          <a:p>
            <a:r>
              <a:rPr lang="en-US" b="0" dirty="0">
                <a:cs typeface="Arial" panose="020B0604020202020204" pitchFamily="34" charset="0"/>
              </a:rPr>
              <a:t>Table of contents</a:t>
            </a:r>
            <a:br>
              <a:rPr lang="en-US" dirty="0">
                <a:ea typeface="Open Sans" panose="020B0606030504020204" pitchFamily="34" charset="0"/>
                <a:cs typeface="Arial" panose="020B0604020202020204" pitchFamily="34" charset="0"/>
              </a:rPr>
            </a:br>
            <a:endParaRPr lang="en-US" b="0" dirty="0">
              <a:cs typeface="Arial" panose="020B0604020202020204" pitchFamily="34" charset="0"/>
            </a:endParaRPr>
          </a:p>
        </p:txBody>
      </p:sp>
    </p:spTree>
    <p:extLst>
      <p:ext uri="{BB962C8B-B14F-4D97-AF65-F5344CB8AC3E}">
        <p14:creationId xmlns:p14="http://schemas.microsoft.com/office/powerpoint/2010/main" val="390124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7D8AC69-86F1-8E9F-B7C9-D8385796CE3C}"/>
              </a:ext>
            </a:extLst>
          </p:cNvPr>
          <p:cNvSpPr/>
          <p:nvPr/>
        </p:nvSpPr>
        <p:spPr>
          <a:xfrm>
            <a:off x="171563" y="31197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a:t>
            </a:r>
          </a:p>
        </p:txBody>
      </p:sp>
      <p:sp>
        <p:nvSpPr>
          <p:cNvPr id="6" name="Oval 5">
            <a:extLst>
              <a:ext uri="{FF2B5EF4-FFF2-40B4-BE49-F238E27FC236}">
                <a16:creationId xmlns:a16="http://schemas.microsoft.com/office/drawing/2014/main" id="{2A9D310E-8007-899F-F263-07186998CFAA}"/>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Application Development</a:t>
            </a:r>
          </a:p>
        </p:txBody>
      </p:sp>
      <p:sp>
        <p:nvSpPr>
          <p:cNvPr id="7" name="Oval 6">
            <a:extLst>
              <a:ext uri="{FF2B5EF4-FFF2-40B4-BE49-F238E27FC236}">
                <a16:creationId xmlns:a16="http://schemas.microsoft.com/office/drawing/2014/main" id="{5A2F21DD-1155-426D-D364-FB3520ABE35E}"/>
              </a:ext>
            </a:extLst>
          </p:cNvPr>
          <p:cNvSpPr/>
          <p:nvPr/>
        </p:nvSpPr>
        <p:spPr>
          <a:xfrm>
            <a:off x="8362837" y="31197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Analytics</a:t>
            </a:r>
          </a:p>
        </p:txBody>
      </p:sp>
    </p:spTree>
    <p:extLst>
      <p:ext uri="{BB962C8B-B14F-4D97-AF65-F5344CB8AC3E}">
        <p14:creationId xmlns:p14="http://schemas.microsoft.com/office/powerpoint/2010/main" val="1204456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5"/>
          </a:xfrm>
          <a:prstGeom prst="rect">
            <a:avLst/>
          </a:prstGeom>
        </p:spPr>
      </p:pic>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Simple table of contents</a:t>
            </a:r>
          </a:p>
        </p:txBody>
      </p:sp>
      <p:sp>
        <p:nvSpPr>
          <p:cNvPr id="6" name="Text Placeholder 5">
            <a:extLst>
              <a:ext uri="{FF2B5EF4-FFF2-40B4-BE49-F238E27FC236}">
                <a16:creationId xmlns:a16="http://schemas.microsoft.com/office/drawing/2014/main" id="{87B16650-0AD0-9D4B-819D-BC4F4140FB11}"/>
              </a:ext>
            </a:extLst>
          </p:cNvPr>
          <p:cNvSpPr>
            <a:spLocks noGrp="1"/>
          </p:cNvSpPr>
          <p:nvPr>
            <p:ph type="body" sz="quarter" idx="11"/>
          </p:nvPr>
        </p:nvSpPr>
        <p:spPr>
          <a:xfrm>
            <a:off x="302683" y="1371600"/>
            <a:ext cx="11583987" cy="4114800"/>
          </a:xfrm>
        </p:spPr>
        <p:txBody>
          <a:bodyPr/>
          <a:lstStyle/>
          <a:p>
            <a:pPr>
              <a:lnSpc>
                <a:spcPts val="2700"/>
              </a:lnSpc>
            </a:pPr>
            <a:r>
              <a:rPr lang="en-US" sz="2000" dirty="0"/>
              <a:t>Title 1</a:t>
            </a:r>
          </a:p>
          <a:p>
            <a:pPr lvl="1">
              <a:lnSpc>
                <a:spcPts val="2700"/>
              </a:lnSpc>
            </a:pPr>
            <a:r>
              <a:rPr lang="en-US" sz="2000" dirty="0"/>
              <a:t>Title 2</a:t>
            </a:r>
          </a:p>
          <a:p>
            <a:pPr lvl="1">
              <a:lnSpc>
                <a:spcPts val="2700"/>
              </a:lnSpc>
            </a:pPr>
            <a:r>
              <a:rPr lang="en-US" sz="2000" dirty="0"/>
              <a:t>Title 3</a:t>
            </a:r>
          </a:p>
          <a:p>
            <a:pPr marL="512064" lvl="1" indent="0">
              <a:buNone/>
            </a:pPr>
            <a:endParaRPr lang="en-US" sz="2000" dirty="0"/>
          </a:p>
        </p:txBody>
      </p:sp>
    </p:spTree>
    <p:extLst>
      <p:ext uri="{BB962C8B-B14F-4D97-AF65-F5344CB8AC3E}">
        <p14:creationId xmlns:p14="http://schemas.microsoft.com/office/powerpoint/2010/main" val="387498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0" dirty="0">
                <a:solidFill>
                  <a:srgbClr val="311F4A"/>
                </a:solidFill>
              </a:rPr>
              <a:t>Proven success</a:t>
            </a:r>
          </a:p>
        </p:txBody>
      </p:sp>
      <p:sp>
        <p:nvSpPr>
          <p:cNvPr id="3" name="Text Placeholder 2"/>
          <p:cNvSpPr>
            <a:spLocks noGrp="1"/>
          </p:cNvSpPr>
          <p:nvPr>
            <p:ph type="body" sz="quarter" idx="10"/>
          </p:nvPr>
        </p:nvSpPr>
        <p:spPr>
          <a:xfrm>
            <a:off x="303213" y="693850"/>
            <a:ext cx="11657456" cy="533400"/>
          </a:xfrm>
        </p:spPr>
        <p:txBody>
          <a:bodyPr>
            <a:noAutofit/>
          </a:bodyPr>
          <a:lstStyle/>
          <a:p>
            <a:r>
              <a:rPr lang="en-US" dirty="0">
                <a:solidFill>
                  <a:schemeClr val="tx1"/>
                </a:solidFill>
              </a:rPr>
              <a:t>Example teaming arrangements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4109823874"/>
              </p:ext>
            </p:extLst>
          </p:nvPr>
        </p:nvGraphicFramePr>
        <p:xfrm>
          <a:off x="303213" y="1228065"/>
          <a:ext cx="11345494" cy="4630470"/>
        </p:xfrm>
        <a:graphic>
          <a:graphicData uri="http://schemas.openxmlformats.org/drawingml/2006/table">
            <a:tbl>
              <a:tblPr firstRow="1" bandRow="1">
                <a:tableStyleId>{5C22544A-7EE6-4342-B048-85BDC9FD1C3A}</a:tableStyleId>
              </a:tblPr>
              <a:tblGrid>
                <a:gridCol w="2998838">
                  <a:extLst>
                    <a:ext uri="{9D8B030D-6E8A-4147-A177-3AD203B41FA5}">
                      <a16:colId xmlns:a16="http://schemas.microsoft.com/office/drawing/2014/main" val="20000"/>
                    </a:ext>
                  </a:extLst>
                </a:gridCol>
                <a:gridCol w="1460599">
                  <a:extLst>
                    <a:ext uri="{9D8B030D-6E8A-4147-A177-3AD203B41FA5}">
                      <a16:colId xmlns:a16="http://schemas.microsoft.com/office/drawing/2014/main" val="20001"/>
                    </a:ext>
                  </a:extLst>
                </a:gridCol>
                <a:gridCol w="1905442">
                  <a:extLst>
                    <a:ext uri="{9D8B030D-6E8A-4147-A177-3AD203B41FA5}">
                      <a16:colId xmlns:a16="http://schemas.microsoft.com/office/drawing/2014/main" val="20002"/>
                    </a:ext>
                  </a:extLst>
                </a:gridCol>
                <a:gridCol w="1230151">
                  <a:extLst>
                    <a:ext uri="{9D8B030D-6E8A-4147-A177-3AD203B41FA5}">
                      <a16:colId xmlns:a16="http://schemas.microsoft.com/office/drawing/2014/main" val="20003"/>
                    </a:ext>
                  </a:extLst>
                </a:gridCol>
                <a:gridCol w="1320163">
                  <a:extLst>
                    <a:ext uri="{9D8B030D-6E8A-4147-A177-3AD203B41FA5}">
                      <a16:colId xmlns:a16="http://schemas.microsoft.com/office/drawing/2014/main" val="20004"/>
                    </a:ext>
                  </a:extLst>
                </a:gridCol>
                <a:gridCol w="1185147">
                  <a:extLst>
                    <a:ext uri="{9D8B030D-6E8A-4147-A177-3AD203B41FA5}">
                      <a16:colId xmlns:a16="http://schemas.microsoft.com/office/drawing/2014/main" val="20005"/>
                    </a:ext>
                  </a:extLst>
                </a:gridCol>
                <a:gridCol w="1245154">
                  <a:extLst>
                    <a:ext uri="{9D8B030D-6E8A-4147-A177-3AD203B41FA5}">
                      <a16:colId xmlns:a16="http://schemas.microsoft.com/office/drawing/2014/main" val="20006"/>
                    </a:ext>
                  </a:extLst>
                </a:gridCol>
              </a:tblGrid>
              <a:tr h="480588">
                <a:tc>
                  <a:txBody>
                    <a:bodyPr/>
                    <a:lstStyle/>
                    <a:p>
                      <a:endParaRPr lang="en-US" sz="1000" b="0" i="0" dirty="0">
                        <a:latin typeface="Arial" panose="020B0604020202020204" pitchFamily="34" charset="0"/>
                        <a:ea typeface="Open Sans" panose="020B0606030504020204" pitchFamily="34" charset="0"/>
                        <a:cs typeface="Arial" panose="020B0604020202020204" pitchFamily="34" charset="0"/>
                      </a:endParaRPr>
                    </a:p>
                  </a:txBody>
                  <a:tcPr anchor="ctr">
                    <a:lnL w="12700" cmpd="sng">
                      <a:noFill/>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Fidelity</a:t>
                      </a:r>
                    </a:p>
                  </a:txBody>
                  <a:tcPr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Luxottica</a:t>
                      </a:r>
                      <a:r>
                        <a:rPr lang="en-US" sz="1200" b="0" i="0" baseline="0" dirty="0">
                          <a:latin typeface="Arial" panose="020B0604020202020204" pitchFamily="34" charset="0"/>
                          <a:ea typeface="Open Sans" panose="020B0606030504020204" pitchFamily="34" charset="0"/>
                          <a:cs typeface="Arial" panose="020B0604020202020204" pitchFamily="34" charset="0"/>
                        </a:rPr>
                        <a:t> / EyeMed</a:t>
                      </a:r>
                      <a:endParaRPr lang="en-US" sz="1200" b="0" i="0" dirty="0">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Cardinal Health</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err="1">
                          <a:latin typeface="Arial" panose="020B0604020202020204" pitchFamily="34" charset="0"/>
                          <a:ea typeface="Open Sans" panose="020B0606030504020204" pitchFamily="34" charset="0"/>
                          <a:cs typeface="Arial" panose="020B0604020202020204" pitchFamily="34" charset="0"/>
                        </a:rPr>
                        <a:t>AssuraMed</a:t>
                      </a:r>
                      <a:endParaRPr lang="en-US" sz="1200" b="0" i="0" dirty="0">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Ascension Health</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Nationwide</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4029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Background</a:t>
                      </a:r>
                    </a:p>
                  </a:txBody>
                  <a:tcPr anchor="ctr">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fontAlgn="b"/>
                      <a:endParaRPr lang="en-US" sz="900" b="0" i="0" u="none" strike="noStrike" dirty="0">
                        <a:solidFill>
                          <a:srgbClr val="412D5D"/>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r h="24029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Company</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Size</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$10B+</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$8.5B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$101B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$14.3B</a:t>
                      </a:r>
                    </a:p>
                  </a:txBody>
                  <a:tcPr anchor="ctr">
                    <a:solidFill>
                      <a:srgbClr val="F2F2F2"/>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$22.4B</a:t>
                      </a:r>
                    </a:p>
                  </a:txBody>
                  <a:tcPr anchor="ctr">
                    <a:solidFill>
                      <a:srgbClr val="F2F2F2"/>
                    </a:solidFill>
                  </a:tcPr>
                </a:tc>
                <a:extLst>
                  <a:ext uri="{0D108BD9-81ED-4DB2-BD59-A6C34878D82A}">
                    <a16:rowId xmlns:a16="http://schemas.microsoft.com/office/drawing/2014/main" val="3149362259"/>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Industry</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Financial</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Vision </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Care / Insurance</a:t>
                      </a: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Insurance</a:t>
                      </a:r>
                    </a:p>
                  </a:txBody>
                  <a:tcPr anchor="ctr">
                    <a:solidFill>
                      <a:srgbClr val="F2F2F2"/>
                    </a:solidFill>
                  </a:tcPr>
                </a:tc>
                <a:extLst>
                  <a:ext uri="{0D108BD9-81ED-4DB2-BD59-A6C34878D82A}">
                    <a16:rowId xmlns:a16="http://schemas.microsoft.com/office/drawing/2014/main" val="10003"/>
                  </a:ext>
                </a:extLst>
              </a:tr>
              <a:tr h="20944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Relationship Duration</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2003 to Present</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2007 to Present</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2004 to</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 </a:t>
                      </a: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Present</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2012</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 to Present</a:t>
                      </a: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2009 to Present</a:t>
                      </a:r>
                    </a:p>
                  </a:txBody>
                  <a:tcPr anchor="ctr">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2000 to Present</a:t>
                      </a:r>
                    </a:p>
                  </a:txBody>
                  <a:tcPr anchor="ctr">
                    <a:solidFill>
                      <a:srgbClr val="F2F2F2"/>
                    </a:solidFill>
                  </a:tcPr>
                </a:tc>
                <a:extLst>
                  <a:ext uri="{0D108BD9-81ED-4DB2-BD59-A6C34878D82A}">
                    <a16:rowId xmlns:a16="http://schemas.microsoft.com/office/drawing/2014/main" val="10004"/>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 of</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Engagements</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50+</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35+</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33+</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6+</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30+</a:t>
                      </a:r>
                    </a:p>
                  </a:txBody>
                  <a:tcPr anchor="ctr">
                    <a:lnB w="381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 Consulting</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7"/>
                  </a:ext>
                </a:extLst>
              </a:tr>
              <a:tr h="1523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Program / Project Management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758894832"/>
                  </a:ext>
                </a:extLst>
              </a:tr>
              <a:tr h="119172">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 Process Improvement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08"/>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Analysis</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09"/>
                  </a:ext>
                </a:extLst>
              </a:tr>
              <a:tr h="154341">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Organizational</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Change Mgmt.</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10"/>
                  </a:ext>
                </a:extLst>
              </a:tr>
              <a:tr h="168018">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Strategic</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Planning / Bus Architecture</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r h="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Technology Consulting</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13"/>
                  </a:ext>
                </a:extLst>
              </a:tr>
              <a:tr h="13284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Custom Application Development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952413021"/>
                  </a:ext>
                </a:extLst>
              </a:tr>
              <a:tr h="154341">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u="none" strike="noStrike" kern="1200"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4"/>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Mobile</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u="none" strike="noStrike" kern="1200"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5"/>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Data &amp; Analytics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16"/>
                  </a:ext>
                </a:extLst>
              </a:tr>
              <a:tr h="140664">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IT Strategy</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7"/>
                  </a:ext>
                </a:extLst>
              </a:tr>
              <a:tr h="240294">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Portal / E-Commerce</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4"/>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67876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hape 248">
            <a:extLst>
              <a:ext uri="{FF2B5EF4-FFF2-40B4-BE49-F238E27FC236}">
                <a16:creationId xmlns:a16="http://schemas.microsoft.com/office/drawing/2014/main" id="{C27DD00F-8CEB-B643-83F4-6B36BDA21FE8}"/>
              </a:ext>
            </a:extLst>
          </p:cNvPr>
          <p:cNvCxnSpPr>
            <a:cxnSpLocks/>
          </p:cNvCxnSpPr>
          <p:nvPr/>
        </p:nvCxnSpPr>
        <p:spPr>
          <a:xfrm rot="5400000">
            <a:off x="5655140" y="-1547687"/>
            <a:ext cx="0" cy="10008319"/>
          </a:xfrm>
          <a:prstGeom prst="straightConnector1">
            <a:avLst/>
          </a:prstGeom>
          <a:noFill/>
          <a:ln w="25400" cap="flat" cmpd="sng">
            <a:solidFill>
              <a:schemeClr val="bg2"/>
            </a:solidFill>
            <a:prstDash val="solid"/>
            <a:round/>
            <a:headEnd type="none" w="med" len="med"/>
            <a:tailEnd type="none" w="med" len="med"/>
          </a:ln>
        </p:spPr>
      </p:cxnSp>
      <p:sp>
        <p:nvSpPr>
          <p:cNvPr id="75" name="Oval 74">
            <a:extLst>
              <a:ext uri="{FF2B5EF4-FFF2-40B4-BE49-F238E27FC236}">
                <a16:creationId xmlns:a16="http://schemas.microsoft.com/office/drawing/2014/main" id="{F33D7AA3-110D-E041-86B3-87FCA2BE60B7}"/>
              </a:ext>
            </a:extLst>
          </p:cNvPr>
          <p:cNvSpPr/>
          <p:nvPr/>
        </p:nvSpPr>
        <p:spPr>
          <a:xfrm>
            <a:off x="4034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6" name="Oval 75">
            <a:extLst>
              <a:ext uri="{FF2B5EF4-FFF2-40B4-BE49-F238E27FC236}">
                <a16:creationId xmlns:a16="http://schemas.microsoft.com/office/drawing/2014/main" id="{B893BEDF-1543-2543-9F24-1E4160543240}"/>
              </a:ext>
            </a:extLst>
          </p:cNvPr>
          <p:cNvSpPr/>
          <p:nvPr/>
        </p:nvSpPr>
        <p:spPr>
          <a:xfrm>
            <a:off x="247992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7" name="Oval 76">
            <a:extLst>
              <a:ext uri="{FF2B5EF4-FFF2-40B4-BE49-F238E27FC236}">
                <a16:creationId xmlns:a16="http://schemas.microsoft.com/office/drawing/2014/main" id="{D8DD9057-9B91-4B4E-8EEC-D9D9EC5FEE03}"/>
              </a:ext>
            </a:extLst>
          </p:cNvPr>
          <p:cNvSpPr/>
          <p:nvPr/>
        </p:nvSpPr>
        <p:spPr>
          <a:xfrm>
            <a:off x="45182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8" name="Oval 77">
            <a:extLst>
              <a:ext uri="{FF2B5EF4-FFF2-40B4-BE49-F238E27FC236}">
                <a16:creationId xmlns:a16="http://schemas.microsoft.com/office/drawing/2014/main" id="{1CB332B4-3A08-D543-AD23-917A3E5731E4}"/>
              </a:ext>
            </a:extLst>
          </p:cNvPr>
          <p:cNvSpPr/>
          <p:nvPr/>
        </p:nvSpPr>
        <p:spPr>
          <a:xfrm>
            <a:off x="65375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9" name="Oval 78">
            <a:extLst>
              <a:ext uri="{FF2B5EF4-FFF2-40B4-BE49-F238E27FC236}">
                <a16:creationId xmlns:a16="http://schemas.microsoft.com/office/drawing/2014/main" id="{B2667CE5-70C0-4246-8B5C-F3B8135AD162}"/>
              </a:ext>
            </a:extLst>
          </p:cNvPr>
          <p:cNvSpPr/>
          <p:nvPr/>
        </p:nvSpPr>
        <p:spPr>
          <a:xfrm>
            <a:off x="85568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80" name="Oval 79">
            <a:extLst>
              <a:ext uri="{FF2B5EF4-FFF2-40B4-BE49-F238E27FC236}">
                <a16:creationId xmlns:a16="http://schemas.microsoft.com/office/drawing/2014/main" id="{1AD811FE-A9E0-A94D-8445-01C7F7C26A33}"/>
              </a:ext>
            </a:extLst>
          </p:cNvPr>
          <p:cNvSpPr/>
          <p:nvPr/>
        </p:nvSpPr>
        <p:spPr>
          <a:xfrm>
            <a:off x="1055712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 name="Title 2">
            <a:extLst>
              <a:ext uri="{FF2B5EF4-FFF2-40B4-BE49-F238E27FC236}">
                <a16:creationId xmlns:a16="http://schemas.microsoft.com/office/drawing/2014/main" id="{FFE75AED-C45F-0F45-93D7-4A757CFB7199}"/>
              </a:ext>
            </a:extLst>
          </p:cNvPr>
          <p:cNvSpPr>
            <a:spLocks noGrp="1"/>
          </p:cNvSpPr>
          <p:nvPr>
            <p:ph type="title"/>
          </p:nvPr>
        </p:nvSpPr>
        <p:spPr/>
        <p:txBody>
          <a:bodyPr/>
          <a:lstStyle/>
          <a:p>
            <a:r>
              <a:rPr lang="en-US" b="0" dirty="0"/>
              <a:t>Timeline</a:t>
            </a:r>
          </a:p>
        </p:txBody>
      </p:sp>
      <p:sp>
        <p:nvSpPr>
          <p:cNvPr id="31" name="Rounded Rectangle 30">
            <a:extLst>
              <a:ext uri="{FF2B5EF4-FFF2-40B4-BE49-F238E27FC236}">
                <a16:creationId xmlns:a16="http://schemas.microsoft.com/office/drawing/2014/main" id="{AA3465B7-26C1-B44E-8941-8E9C0CAC7225}"/>
              </a:ext>
            </a:extLst>
          </p:cNvPr>
          <p:cNvSpPr/>
          <p:nvPr/>
        </p:nvSpPr>
        <p:spPr>
          <a:xfrm>
            <a:off x="1826040" y="4633531"/>
            <a:ext cx="2579966" cy="146436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400" dirty="0">
                <a:solidFill>
                  <a:schemeClr val="tx1"/>
                </a:solidFill>
                <a:latin typeface="Arial" panose="020B0604020202020204" pitchFamily="34" charset="0"/>
                <a:ea typeface="Open Sans" panose="020B0606030504020204" pitchFamily="34" charset="0"/>
                <a:cs typeface="Arial" panose="020B0604020202020204" pitchFamily="34" charset="0"/>
              </a:rPr>
              <a:t>Copy can go here</a:t>
            </a:r>
          </a:p>
        </p:txBody>
      </p:sp>
      <p:sp>
        <p:nvSpPr>
          <p:cNvPr id="33" name="Rounded Rectangle 32">
            <a:extLst>
              <a:ext uri="{FF2B5EF4-FFF2-40B4-BE49-F238E27FC236}">
                <a16:creationId xmlns:a16="http://schemas.microsoft.com/office/drawing/2014/main" id="{91CCD4D4-8D27-8D48-A9CE-FBDFD6AED53B}"/>
              </a:ext>
            </a:extLst>
          </p:cNvPr>
          <p:cNvSpPr/>
          <p:nvPr/>
        </p:nvSpPr>
        <p:spPr>
          <a:xfrm>
            <a:off x="5480368" y="2902901"/>
            <a:ext cx="2401188" cy="790484"/>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defRPr/>
            </a:pPr>
            <a:endParaRPr lang="en-US" sz="1600" dirty="0">
              <a:solidFill>
                <a:srgbClr val="363064"/>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6952996-92BC-0C4A-B378-9B9D5124C4DD}"/>
              </a:ext>
            </a:extLst>
          </p:cNvPr>
          <p:cNvSpPr txBox="1"/>
          <p:nvPr/>
        </p:nvSpPr>
        <p:spPr>
          <a:xfrm>
            <a:off x="4088993" y="1814301"/>
            <a:ext cx="2187554" cy="307777"/>
          </a:xfrm>
          <a:prstGeom prst="rect">
            <a:avLst/>
          </a:prstGeom>
          <a:noFill/>
        </p:spPr>
        <p:txBody>
          <a:bodyPr wrap="square" rtlCol="0" anchor="b">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39" name="TextBox 18">
            <a:extLst>
              <a:ext uri="{FF2B5EF4-FFF2-40B4-BE49-F238E27FC236}">
                <a16:creationId xmlns:a16="http://schemas.microsoft.com/office/drawing/2014/main" id="{6D72C3BB-02BB-F648-958D-0DCF4B51940D}"/>
              </a:ext>
            </a:extLst>
          </p:cNvPr>
          <p:cNvSpPr txBox="1"/>
          <p:nvPr/>
        </p:nvSpPr>
        <p:spPr>
          <a:xfrm>
            <a:off x="122028" y="1858771"/>
            <a:ext cx="1847266" cy="307777"/>
          </a:xfrm>
          <a:prstGeom prst="rect">
            <a:avLst/>
          </a:prstGeom>
          <a:noFill/>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41" name="Oval 40">
            <a:extLst>
              <a:ext uri="{FF2B5EF4-FFF2-40B4-BE49-F238E27FC236}">
                <a16:creationId xmlns:a16="http://schemas.microsoft.com/office/drawing/2014/main" id="{FCC94AE1-99EF-7749-A286-CC65C5A9804F}"/>
              </a:ext>
            </a:extLst>
          </p:cNvPr>
          <p:cNvSpPr/>
          <p:nvPr/>
        </p:nvSpPr>
        <p:spPr>
          <a:xfrm>
            <a:off x="6224341" y="1544748"/>
            <a:ext cx="882676" cy="882176"/>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2" name="Oval 41">
            <a:extLst>
              <a:ext uri="{FF2B5EF4-FFF2-40B4-BE49-F238E27FC236}">
                <a16:creationId xmlns:a16="http://schemas.microsoft.com/office/drawing/2014/main" id="{4138D374-123D-DA47-87C6-76CEDBEE8E2C}"/>
              </a:ext>
            </a:extLst>
          </p:cNvPr>
          <p:cNvSpPr/>
          <p:nvPr/>
        </p:nvSpPr>
        <p:spPr>
          <a:xfrm>
            <a:off x="7580142" y="1520034"/>
            <a:ext cx="882676" cy="882176"/>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66" name="Shape 247">
            <a:extLst>
              <a:ext uri="{FF2B5EF4-FFF2-40B4-BE49-F238E27FC236}">
                <a16:creationId xmlns:a16="http://schemas.microsoft.com/office/drawing/2014/main" id="{0FE0765D-8D45-914F-9ADD-BFA41D4CB3E1}"/>
              </a:ext>
            </a:extLst>
          </p:cNvPr>
          <p:cNvSpPr/>
          <p:nvPr/>
        </p:nvSpPr>
        <p:spPr>
          <a:xfrm rot="5400000">
            <a:off x="10665167" y="2935012"/>
            <a:ext cx="1043995" cy="1055724"/>
          </a:xfrm>
          <a:prstGeom prst="ellipse">
            <a:avLst/>
          </a:prstGeom>
          <a:solidFill>
            <a:schemeClr val="accent3"/>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l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68" name="Shape 249">
            <a:extLst>
              <a:ext uri="{FF2B5EF4-FFF2-40B4-BE49-F238E27FC236}">
                <a16:creationId xmlns:a16="http://schemas.microsoft.com/office/drawing/2014/main" id="{F3714B0C-A050-4D4A-AE64-EA3B2BE5C1BF}"/>
              </a:ext>
            </a:extLst>
          </p:cNvPr>
          <p:cNvSpPr/>
          <p:nvPr/>
        </p:nvSpPr>
        <p:spPr>
          <a:xfrm rot="5400000">
            <a:off x="4630924"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69" name="Shape 251">
            <a:extLst>
              <a:ext uri="{FF2B5EF4-FFF2-40B4-BE49-F238E27FC236}">
                <a16:creationId xmlns:a16="http://schemas.microsoft.com/office/drawing/2014/main" id="{1F335D5B-3D3B-6742-BEEF-6ABDAB0DC3DA}"/>
              </a:ext>
            </a:extLst>
          </p:cNvPr>
          <p:cNvSpPr/>
          <p:nvPr/>
        </p:nvSpPr>
        <p:spPr>
          <a:xfrm rot="5400000">
            <a:off x="8677879"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0" name="Shape 252">
            <a:extLst>
              <a:ext uri="{FF2B5EF4-FFF2-40B4-BE49-F238E27FC236}">
                <a16:creationId xmlns:a16="http://schemas.microsoft.com/office/drawing/2014/main" id="{C3C9009B-6145-B840-8628-E53AFD31EEF2}"/>
              </a:ext>
            </a:extLst>
          </p:cNvPr>
          <p:cNvSpPr/>
          <p:nvPr/>
        </p:nvSpPr>
        <p:spPr>
          <a:xfrm rot="5400000">
            <a:off x="6650852"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1" name="Shape 253">
            <a:extLst>
              <a:ext uri="{FF2B5EF4-FFF2-40B4-BE49-F238E27FC236}">
                <a16:creationId xmlns:a16="http://schemas.microsoft.com/office/drawing/2014/main" id="{F36BAC2C-0E10-E041-AF71-26AA46466AA9}"/>
              </a:ext>
            </a:extLst>
          </p:cNvPr>
          <p:cNvSpPr/>
          <p:nvPr/>
        </p:nvSpPr>
        <p:spPr>
          <a:xfrm rot="5400000">
            <a:off x="2594026"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2" name="Shape 253">
            <a:extLst>
              <a:ext uri="{FF2B5EF4-FFF2-40B4-BE49-F238E27FC236}">
                <a16:creationId xmlns:a16="http://schemas.microsoft.com/office/drawing/2014/main" id="{E84C2FE6-C9EF-0A45-9BBE-765F6645626D}"/>
              </a:ext>
            </a:extLst>
          </p:cNvPr>
          <p:cNvSpPr/>
          <p:nvPr/>
        </p:nvSpPr>
        <p:spPr>
          <a:xfrm rot="5400000">
            <a:off x="515351"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81" name="TextBox 80">
            <a:extLst>
              <a:ext uri="{FF2B5EF4-FFF2-40B4-BE49-F238E27FC236}">
                <a16:creationId xmlns:a16="http://schemas.microsoft.com/office/drawing/2014/main" id="{D7D6BAD7-5634-6342-AF21-99EB6C391E13}"/>
              </a:ext>
            </a:extLst>
          </p:cNvPr>
          <p:cNvSpPr txBox="1"/>
          <p:nvPr/>
        </p:nvSpPr>
        <p:spPr>
          <a:xfrm>
            <a:off x="6062812" y="4712312"/>
            <a:ext cx="2248737" cy="307777"/>
          </a:xfrm>
          <a:prstGeom prst="rect">
            <a:avLst/>
          </a:prstGeom>
          <a:noFill/>
        </p:spPr>
        <p:txBody>
          <a:bodyPr wrap="square" rtlCol="0">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82" name="TextBox 81">
            <a:extLst>
              <a:ext uri="{FF2B5EF4-FFF2-40B4-BE49-F238E27FC236}">
                <a16:creationId xmlns:a16="http://schemas.microsoft.com/office/drawing/2014/main" id="{AF882805-F71A-6944-A5F5-E3BE5E80D73A}"/>
              </a:ext>
            </a:extLst>
          </p:cNvPr>
          <p:cNvSpPr txBox="1"/>
          <p:nvPr/>
        </p:nvSpPr>
        <p:spPr>
          <a:xfrm>
            <a:off x="9968355" y="4709699"/>
            <a:ext cx="2458573" cy="307777"/>
          </a:xfrm>
          <a:prstGeom prst="rect">
            <a:avLst/>
          </a:prstGeom>
          <a:noFill/>
        </p:spPr>
        <p:txBody>
          <a:bodyPr wrap="square" rtlCol="0">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cxnSp>
        <p:nvCxnSpPr>
          <p:cNvPr id="90" name="Shape 248">
            <a:extLst>
              <a:ext uri="{FF2B5EF4-FFF2-40B4-BE49-F238E27FC236}">
                <a16:creationId xmlns:a16="http://schemas.microsoft.com/office/drawing/2014/main" id="{78BC73DC-9715-2644-93C1-B48520E6D055}"/>
              </a:ext>
            </a:extLst>
          </p:cNvPr>
          <p:cNvCxnSpPr>
            <a:cxnSpLocks/>
          </p:cNvCxnSpPr>
          <p:nvPr/>
        </p:nvCxnSpPr>
        <p:spPr>
          <a:xfrm flipH="1">
            <a:off x="11206731" y="4246543"/>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5" name="Shape 248">
            <a:extLst>
              <a:ext uri="{FF2B5EF4-FFF2-40B4-BE49-F238E27FC236}">
                <a16:creationId xmlns:a16="http://schemas.microsoft.com/office/drawing/2014/main" id="{9C431B32-7FA3-8F4E-9508-2DDA61D11D2D}"/>
              </a:ext>
            </a:extLst>
          </p:cNvPr>
          <p:cNvCxnSpPr>
            <a:cxnSpLocks/>
          </p:cNvCxnSpPr>
          <p:nvPr/>
        </p:nvCxnSpPr>
        <p:spPr>
          <a:xfrm flipH="1">
            <a:off x="9219886" y="2270988"/>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6" name="Shape 248">
            <a:extLst>
              <a:ext uri="{FF2B5EF4-FFF2-40B4-BE49-F238E27FC236}">
                <a16:creationId xmlns:a16="http://schemas.microsoft.com/office/drawing/2014/main" id="{88910235-51E9-2748-B248-E6D408FD62A0}"/>
              </a:ext>
            </a:extLst>
          </p:cNvPr>
          <p:cNvCxnSpPr>
            <a:cxnSpLocks/>
          </p:cNvCxnSpPr>
          <p:nvPr/>
        </p:nvCxnSpPr>
        <p:spPr>
          <a:xfrm flipH="1">
            <a:off x="5159792" y="2282763"/>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7" name="Shape 248">
            <a:extLst>
              <a:ext uri="{FF2B5EF4-FFF2-40B4-BE49-F238E27FC236}">
                <a16:creationId xmlns:a16="http://schemas.microsoft.com/office/drawing/2014/main" id="{A37A37FF-2E70-6242-A971-0F261F61E7D8}"/>
              </a:ext>
            </a:extLst>
          </p:cNvPr>
          <p:cNvCxnSpPr>
            <a:cxnSpLocks/>
          </p:cNvCxnSpPr>
          <p:nvPr/>
        </p:nvCxnSpPr>
        <p:spPr>
          <a:xfrm flipH="1">
            <a:off x="7187181" y="4222461"/>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8" name="Shape 248">
            <a:extLst>
              <a:ext uri="{FF2B5EF4-FFF2-40B4-BE49-F238E27FC236}">
                <a16:creationId xmlns:a16="http://schemas.microsoft.com/office/drawing/2014/main" id="{89697C0B-3ED4-A747-B692-9F8310DD577A}"/>
              </a:ext>
            </a:extLst>
          </p:cNvPr>
          <p:cNvCxnSpPr>
            <a:cxnSpLocks/>
          </p:cNvCxnSpPr>
          <p:nvPr/>
        </p:nvCxnSpPr>
        <p:spPr>
          <a:xfrm flipH="1">
            <a:off x="3101358" y="4222460"/>
            <a:ext cx="14665" cy="421201"/>
          </a:xfrm>
          <a:prstGeom prst="straightConnector1">
            <a:avLst/>
          </a:prstGeom>
          <a:noFill/>
          <a:ln w="25400" cap="flat" cmpd="sng">
            <a:solidFill>
              <a:schemeClr val="bg2"/>
            </a:solidFill>
            <a:prstDash val="solid"/>
            <a:round/>
            <a:headEnd type="none" w="med" len="med"/>
            <a:tailEnd type="none" w="med" len="med"/>
          </a:ln>
        </p:spPr>
      </p:cxnSp>
      <p:sp>
        <p:nvSpPr>
          <p:cNvPr id="102" name="TextBox 101">
            <a:extLst>
              <a:ext uri="{FF2B5EF4-FFF2-40B4-BE49-F238E27FC236}">
                <a16:creationId xmlns:a16="http://schemas.microsoft.com/office/drawing/2014/main" id="{4183950D-243C-744B-926C-EF00F04EFE7D}"/>
              </a:ext>
            </a:extLst>
          </p:cNvPr>
          <p:cNvSpPr txBox="1"/>
          <p:nvPr/>
        </p:nvSpPr>
        <p:spPr>
          <a:xfrm>
            <a:off x="509486" y="3278208"/>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1999</a:t>
            </a:r>
          </a:p>
        </p:txBody>
      </p:sp>
      <p:sp>
        <p:nvSpPr>
          <p:cNvPr id="103" name="TextBox 102">
            <a:extLst>
              <a:ext uri="{FF2B5EF4-FFF2-40B4-BE49-F238E27FC236}">
                <a16:creationId xmlns:a16="http://schemas.microsoft.com/office/drawing/2014/main" id="{BD6419A4-6A4F-424C-9B8E-83F6DEBF6C58}"/>
              </a:ext>
            </a:extLst>
          </p:cNvPr>
          <p:cNvSpPr txBox="1"/>
          <p:nvPr/>
        </p:nvSpPr>
        <p:spPr>
          <a:xfrm>
            <a:off x="2610543" y="3260989"/>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2001</a:t>
            </a:r>
          </a:p>
        </p:txBody>
      </p:sp>
      <p:sp>
        <p:nvSpPr>
          <p:cNvPr id="104" name="TextBox 103">
            <a:extLst>
              <a:ext uri="{FF2B5EF4-FFF2-40B4-BE49-F238E27FC236}">
                <a16:creationId xmlns:a16="http://schemas.microsoft.com/office/drawing/2014/main" id="{328308A6-AA5B-5E4C-BFE9-AA09BF4347E5}"/>
              </a:ext>
            </a:extLst>
          </p:cNvPr>
          <p:cNvSpPr txBox="1"/>
          <p:nvPr/>
        </p:nvSpPr>
        <p:spPr>
          <a:xfrm>
            <a:off x="4616326" y="3271806"/>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2010</a:t>
            </a:r>
          </a:p>
        </p:txBody>
      </p:sp>
      <p:sp>
        <p:nvSpPr>
          <p:cNvPr id="105" name="TextBox 104">
            <a:extLst>
              <a:ext uri="{FF2B5EF4-FFF2-40B4-BE49-F238E27FC236}">
                <a16:creationId xmlns:a16="http://schemas.microsoft.com/office/drawing/2014/main" id="{28F4E82B-354D-D44A-B569-7DE66C5C7C5D}"/>
              </a:ext>
            </a:extLst>
          </p:cNvPr>
          <p:cNvSpPr txBox="1"/>
          <p:nvPr/>
        </p:nvSpPr>
        <p:spPr>
          <a:xfrm>
            <a:off x="6613244" y="3289813"/>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2016</a:t>
            </a:r>
          </a:p>
        </p:txBody>
      </p:sp>
      <p:sp>
        <p:nvSpPr>
          <p:cNvPr id="106" name="TextBox 105">
            <a:extLst>
              <a:ext uri="{FF2B5EF4-FFF2-40B4-BE49-F238E27FC236}">
                <a16:creationId xmlns:a16="http://schemas.microsoft.com/office/drawing/2014/main" id="{EA5075AA-5989-4742-AB9D-B78942B23377}"/>
              </a:ext>
            </a:extLst>
          </p:cNvPr>
          <p:cNvSpPr txBox="1"/>
          <p:nvPr/>
        </p:nvSpPr>
        <p:spPr>
          <a:xfrm>
            <a:off x="8662177" y="3255946"/>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2017</a:t>
            </a:r>
          </a:p>
        </p:txBody>
      </p:sp>
      <p:sp>
        <p:nvSpPr>
          <p:cNvPr id="107" name="TextBox 106">
            <a:extLst>
              <a:ext uri="{FF2B5EF4-FFF2-40B4-BE49-F238E27FC236}">
                <a16:creationId xmlns:a16="http://schemas.microsoft.com/office/drawing/2014/main" id="{79209ADA-A108-DA47-B2F4-1174225F4A8B}"/>
              </a:ext>
            </a:extLst>
          </p:cNvPr>
          <p:cNvSpPr txBox="1"/>
          <p:nvPr/>
        </p:nvSpPr>
        <p:spPr>
          <a:xfrm>
            <a:off x="10647673" y="3289813"/>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2019</a:t>
            </a:r>
          </a:p>
        </p:txBody>
      </p:sp>
      <p:cxnSp>
        <p:nvCxnSpPr>
          <p:cNvPr id="108" name="Shape 248">
            <a:extLst>
              <a:ext uri="{FF2B5EF4-FFF2-40B4-BE49-F238E27FC236}">
                <a16:creationId xmlns:a16="http://schemas.microsoft.com/office/drawing/2014/main" id="{BBB85DA5-31BF-3845-9115-600060B39D5F}"/>
              </a:ext>
            </a:extLst>
          </p:cNvPr>
          <p:cNvCxnSpPr>
            <a:cxnSpLocks/>
          </p:cNvCxnSpPr>
          <p:nvPr/>
        </p:nvCxnSpPr>
        <p:spPr>
          <a:xfrm flipH="1">
            <a:off x="1045748" y="2273699"/>
            <a:ext cx="14665" cy="421201"/>
          </a:xfrm>
          <a:prstGeom prst="straightConnector1">
            <a:avLst/>
          </a:prstGeom>
          <a:noFill/>
          <a:ln w="25400" cap="flat" cmpd="sng">
            <a:solidFill>
              <a:schemeClr val="bg2"/>
            </a:solidFill>
            <a:prstDash val="solid"/>
            <a:round/>
            <a:headEnd type="none" w="med" len="med"/>
            <a:tailEnd type="none" w="med" len="med"/>
          </a:ln>
        </p:spPr>
      </p:cxnSp>
      <p:sp>
        <p:nvSpPr>
          <p:cNvPr id="43" name="TextBox 42">
            <a:extLst>
              <a:ext uri="{FF2B5EF4-FFF2-40B4-BE49-F238E27FC236}">
                <a16:creationId xmlns:a16="http://schemas.microsoft.com/office/drawing/2014/main" id="{E4158793-6EBD-A24D-BA0E-0D5FCE7FDCA2}"/>
              </a:ext>
            </a:extLst>
          </p:cNvPr>
          <p:cNvSpPr txBox="1"/>
          <p:nvPr/>
        </p:nvSpPr>
        <p:spPr>
          <a:xfrm>
            <a:off x="8209040" y="1821237"/>
            <a:ext cx="2065491" cy="307777"/>
          </a:xfrm>
          <a:prstGeom prst="rect">
            <a:avLst/>
          </a:prstGeom>
          <a:noFill/>
        </p:spPr>
        <p:txBody>
          <a:bodyPr wrap="square" rtlCol="0" anchor="b">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Tree>
    <p:extLst>
      <p:ext uri="{BB962C8B-B14F-4D97-AF65-F5344CB8AC3E}">
        <p14:creationId xmlns:p14="http://schemas.microsoft.com/office/powerpoint/2010/main" val="236298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anim calcmode="lin" valueType="num">
                                      <p:cBhvr>
                                        <p:cTn id="32" dur="500" fill="hold"/>
                                        <p:tgtEl>
                                          <p:spTgt spid="70"/>
                                        </p:tgtEl>
                                        <p:attrNameLst>
                                          <p:attrName>ppt_w</p:attrName>
                                        </p:attrNameLst>
                                      </p:cBhvr>
                                      <p:tavLst>
                                        <p:tav tm="0">
                                          <p:val>
                                            <p:fltVal val="0"/>
                                          </p:val>
                                        </p:tav>
                                        <p:tav tm="100000">
                                          <p:val>
                                            <p:strVal val="#ppt_w"/>
                                          </p:val>
                                        </p:tav>
                                      </p:tavLst>
                                    </p:anim>
                                    <p:anim calcmode="lin" valueType="num">
                                      <p:cBhvr>
                                        <p:cTn id="33" dur="500" fill="hold"/>
                                        <p:tgtEl>
                                          <p:spTgt spid="70"/>
                                        </p:tgtEl>
                                        <p:attrNameLst>
                                          <p:attrName>ppt_h</p:attrName>
                                        </p:attrNameLst>
                                      </p:cBhvr>
                                      <p:tavLst>
                                        <p:tav tm="0">
                                          <p:val>
                                            <p:fltVal val="0"/>
                                          </p:val>
                                        </p:tav>
                                        <p:tav tm="100000">
                                          <p:val>
                                            <p:strVal val="#ppt_h"/>
                                          </p:val>
                                        </p:tav>
                                      </p:tavLst>
                                    </p:anim>
                                    <p:animEffect transition="in" filter="fade">
                                      <p:cBhvr>
                                        <p:cTn id="34" dur="500"/>
                                        <p:tgtEl>
                                          <p:spTgt spid="7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p:cTn id="37" dur="500" fill="hold"/>
                                        <p:tgtEl>
                                          <p:spTgt spid="69"/>
                                        </p:tgtEl>
                                        <p:attrNameLst>
                                          <p:attrName>ppt_w</p:attrName>
                                        </p:attrNameLst>
                                      </p:cBhvr>
                                      <p:tavLst>
                                        <p:tav tm="0">
                                          <p:val>
                                            <p:fltVal val="0"/>
                                          </p:val>
                                        </p:tav>
                                        <p:tav tm="100000">
                                          <p:val>
                                            <p:strVal val="#ppt_w"/>
                                          </p:val>
                                        </p:tav>
                                      </p:tavLst>
                                    </p:anim>
                                    <p:anim calcmode="lin" valueType="num">
                                      <p:cBhvr>
                                        <p:cTn id="38" dur="500" fill="hold"/>
                                        <p:tgtEl>
                                          <p:spTgt spid="69"/>
                                        </p:tgtEl>
                                        <p:attrNameLst>
                                          <p:attrName>ppt_h</p:attrName>
                                        </p:attrNameLst>
                                      </p:cBhvr>
                                      <p:tavLst>
                                        <p:tav tm="0">
                                          <p:val>
                                            <p:fltVal val="0"/>
                                          </p:val>
                                        </p:tav>
                                        <p:tav tm="100000">
                                          <p:val>
                                            <p:strVal val="#ppt_h"/>
                                          </p:val>
                                        </p:tav>
                                      </p:tavLst>
                                    </p:anim>
                                    <p:animEffect transition="in" filter="fade">
                                      <p:cBhvr>
                                        <p:cTn id="39" dur="500"/>
                                        <p:tgtEl>
                                          <p:spTgt spid="6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p:cTn id="42" dur="500" fill="hold"/>
                                        <p:tgtEl>
                                          <p:spTgt spid="66"/>
                                        </p:tgtEl>
                                        <p:attrNameLst>
                                          <p:attrName>ppt_w</p:attrName>
                                        </p:attrNameLst>
                                      </p:cBhvr>
                                      <p:tavLst>
                                        <p:tav tm="0">
                                          <p:val>
                                            <p:fltVal val="0"/>
                                          </p:val>
                                        </p:tav>
                                        <p:tav tm="100000">
                                          <p:val>
                                            <p:strVal val="#ppt_w"/>
                                          </p:val>
                                        </p:tav>
                                      </p:tavLst>
                                    </p:anim>
                                    <p:anim calcmode="lin" valueType="num">
                                      <p:cBhvr>
                                        <p:cTn id="43" dur="500" fill="hold"/>
                                        <p:tgtEl>
                                          <p:spTgt spid="66"/>
                                        </p:tgtEl>
                                        <p:attrNameLst>
                                          <p:attrName>ppt_h</p:attrName>
                                        </p:attrNameLst>
                                      </p:cBhvr>
                                      <p:tavLst>
                                        <p:tav tm="0">
                                          <p:val>
                                            <p:fltVal val="0"/>
                                          </p:val>
                                        </p:tav>
                                        <p:tav tm="100000">
                                          <p:val>
                                            <p:strVal val="#ppt_h"/>
                                          </p:val>
                                        </p:tav>
                                      </p:tavLst>
                                    </p:anim>
                                    <p:animEffect transition="in" filter="fade">
                                      <p:cBhvr>
                                        <p:cTn id="44" dur="500"/>
                                        <p:tgtEl>
                                          <p:spTgt spid="6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p:cTn id="47" dur="500" fill="hold"/>
                                        <p:tgtEl>
                                          <p:spTgt spid="80"/>
                                        </p:tgtEl>
                                        <p:attrNameLst>
                                          <p:attrName>ppt_w</p:attrName>
                                        </p:attrNameLst>
                                      </p:cBhvr>
                                      <p:tavLst>
                                        <p:tav tm="0">
                                          <p:val>
                                            <p:fltVal val="0"/>
                                          </p:val>
                                        </p:tav>
                                        <p:tav tm="100000">
                                          <p:val>
                                            <p:strVal val="#ppt_w"/>
                                          </p:val>
                                        </p:tav>
                                      </p:tavLst>
                                    </p:anim>
                                    <p:anim calcmode="lin" valueType="num">
                                      <p:cBhvr>
                                        <p:cTn id="48" dur="500" fill="hold"/>
                                        <p:tgtEl>
                                          <p:spTgt spid="80"/>
                                        </p:tgtEl>
                                        <p:attrNameLst>
                                          <p:attrName>ppt_h</p:attrName>
                                        </p:attrNameLst>
                                      </p:cBhvr>
                                      <p:tavLst>
                                        <p:tav tm="0">
                                          <p:val>
                                            <p:fltVal val="0"/>
                                          </p:val>
                                        </p:tav>
                                        <p:tav tm="100000">
                                          <p:val>
                                            <p:strVal val="#ppt_h"/>
                                          </p:val>
                                        </p:tav>
                                      </p:tavLst>
                                    </p:anim>
                                    <p:animEffect transition="in" filter="fade">
                                      <p:cBhvr>
                                        <p:cTn id="49" dur="500"/>
                                        <p:tgtEl>
                                          <p:spTgt spid="8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p:cTn id="52" dur="500" fill="hold"/>
                                        <p:tgtEl>
                                          <p:spTgt spid="79"/>
                                        </p:tgtEl>
                                        <p:attrNameLst>
                                          <p:attrName>ppt_w</p:attrName>
                                        </p:attrNameLst>
                                      </p:cBhvr>
                                      <p:tavLst>
                                        <p:tav tm="0">
                                          <p:val>
                                            <p:fltVal val="0"/>
                                          </p:val>
                                        </p:tav>
                                        <p:tav tm="100000">
                                          <p:val>
                                            <p:strVal val="#ppt_w"/>
                                          </p:val>
                                        </p:tav>
                                      </p:tavLst>
                                    </p:anim>
                                    <p:anim calcmode="lin" valueType="num">
                                      <p:cBhvr>
                                        <p:cTn id="53" dur="500" fill="hold"/>
                                        <p:tgtEl>
                                          <p:spTgt spid="79"/>
                                        </p:tgtEl>
                                        <p:attrNameLst>
                                          <p:attrName>ppt_h</p:attrName>
                                        </p:attrNameLst>
                                      </p:cBhvr>
                                      <p:tavLst>
                                        <p:tav tm="0">
                                          <p:val>
                                            <p:fltVal val="0"/>
                                          </p:val>
                                        </p:tav>
                                        <p:tav tm="100000">
                                          <p:val>
                                            <p:strVal val="#ppt_h"/>
                                          </p:val>
                                        </p:tav>
                                      </p:tavLst>
                                    </p:anim>
                                    <p:animEffect transition="in" filter="fade">
                                      <p:cBhvr>
                                        <p:cTn id="54" dur="500"/>
                                        <p:tgtEl>
                                          <p:spTgt spid="7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 calcmode="lin" valueType="num">
                                      <p:cBhvr>
                                        <p:cTn id="57" dur="500" fill="hold"/>
                                        <p:tgtEl>
                                          <p:spTgt spid="78"/>
                                        </p:tgtEl>
                                        <p:attrNameLst>
                                          <p:attrName>ppt_w</p:attrName>
                                        </p:attrNameLst>
                                      </p:cBhvr>
                                      <p:tavLst>
                                        <p:tav tm="0">
                                          <p:val>
                                            <p:fltVal val="0"/>
                                          </p:val>
                                        </p:tav>
                                        <p:tav tm="100000">
                                          <p:val>
                                            <p:strVal val="#ppt_w"/>
                                          </p:val>
                                        </p:tav>
                                      </p:tavLst>
                                    </p:anim>
                                    <p:anim calcmode="lin" valueType="num">
                                      <p:cBhvr>
                                        <p:cTn id="58" dur="500" fill="hold"/>
                                        <p:tgtEl>
                                          <p:spTgt spid="78"/>
                                        </p:tgtEl>
                                        <p:attrNameLst>
                                          <p:attrName>ppt_h</p:attrName>
                                        </p:attrNameLst>
                                      </p:cBhvr>
                                      <p:tavLst>
                                        <p:tav tm="0">
                                          <p:val>
                                            <p:fltVal val="0"/>
                                          </p:val>
                                        </p:tav>
                                        <p:tav tm="100000">
                                          <p:val>
                                            <p:strVal val="#ppt_h"/>
                                          </p:val>
                                        </p:tav>
                                      </p:tavLst>
                                    </p:anim>
                                    <p:animEffect transition="in" filter="fade">
                                      <p:cBhvr>
                                        <p:cTn id="59" dur="500"/>
                                        <p:tgtEl>
                                          <p:spTgt spid="7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p:cTn id="62" dur="500" fill="hold"/>
                                        <p:tgtEl>
                                          <p:spTgt spid="77"/>
                                        </p:tgtEl>
                                        <p:attrNameLst>
                                          <p:attrName>ppt_w</p:attrName>
                                        </p:attrNameLst>
                                      </p:cBhvr>
                                      <p:tavLst>
                                        <p:tav tm="0">
                                          <p:val>
                                            <p:fltVal val="0"/>
                                          </p:val>
                                        </p:tav>
                                        <p:tav tm="100000">
                                          <p:val>
                                            <p:strVal val="#ppt_w"/>
                                          </p:val>
                                        </p:tav>
                                      </p:tavLst>
                                    </p:anim>
                                    <p:anim calcmode="lin" valueType="num">
                                      <p:cBhvr>
                                        <p:cTn id="63" dur="500" fill="hold"/>
                                        <p:tgtEl>
                                          <p:spTgt spid="77"/>
                                        </p:tgtEl>
                                        <p:attrNameLst>
                                          <p:attrName>ppt_h</p:attrName>
                                        </p:attrNameLst>
                                      </p:cBhvr>
                                      <p:tavLst>
                                        <p:tav tm="0">
                                          <p:val>
                                            <p:fltVal val="0"/>
                                          </p:val>
                                        </p:tav>
                                        <p:tav tm="100000">
                                          <p:val>
                                            <p:strVal val="#ppt_h"/>
                                          </p:val>
                                        </p:tav>
                                      </p:tavLst>
                                    </p:anim>
                                    <p:animEffect transition="in" filter="fade">
                                      <p:cBhvr>
                                        <p:cTn id="64" dur="500"/>
                                        <p:tgtEl>
                                          <p:spTgt spid="7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p:cTn id="67" dur="500" fill="hold"/>
                                        <p:tgtEl>
                                          <p:spTgt spid="68"/>
                                        </p:tgtEl>
                                        <p:attrNameLst>
                                          <p:attrName>ppt_w</p:attrName>
                                        </p:attrNameLst>
                                      </p:cBhvr>
                                      <p:tavLst>
                                        <p:tav tm="0">
                                          <p:val>
                                            <p:fltVal val="0"/>
                                          </p:val>
                                        </p:tav>
                                        <p:tav tm="100000">
                                          <p:val>
                                            <p:strVal val="#ppt_w"/>
                                          </p:val>
                                        </p:tav>
                                      </p:tavLst>
                                    </p:anim>
                                    <p:anim calcmode="lin" valueType="num">
                                      <p:cBhvr>
                                        <p:cTn id="68" dur="500" fill="hold"/>
                                        <p:tgtEl>
                                          <p:spTgt spid="68"/>
                                        </p:tgtEl>
                                        <p:attrNameLst>
                                          <p:attrName>ppt_h</p:attrName>
                                        </p:attrNameLst>
                                      </p:cBhvr>
                                      <p:tavLst>
                                        <p:tav tm="0">
                                          <p:val>
                                            <p:fltVal val="0"/>
                                          </p:val>
                                        </p:tav>
                                        <p:tav tm="100000">
                                          <p:val>
                                            <p:strVal val="#ppt_h"/>
                                          </p:val>
                                        </p:tav>
                                      </p:tavLst>
                                    </p:anim>
                                    <p:animEffect transition="in" filter="fade">
                                      <p:cBhvr>
                                        <p:cTn id="69" dur="500"/>
                                        <p:tgtEl>
                                          <p:spTgt spid="6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 calcmode="lin" valueType="num">
                                      <p:cBhvr>
                                        <p:cTn id="72" dur="500" fill="hold"/>
                                        <p:tgtEl>
                                          <p:spTgt spid="76"/>
                                        </p:tgtEl>
                                        <p:attrNameLst>
                                          <p:attrName>ppt_w</p:attrName>
                                        </p:attrNameLst>
                                      </p:cBhvr>
                                      <p:tavLst>
                                        <p:tav tm="0">
                                          <p:val>
                                            <p:fltVal val="0"/>
                                          </p:val>
                                        </p:tav>
                                        <p:tav tm="100000">
                                          <p:val>
                                            <p:strVal val="#ppt_w"/>
                                          </p:val>
                                        </p:tav>
                                      </p:tavLst>
                                    </p:anim>
                                    <p:anim calcmode="lin" valueType="num">
                                      <p:cBhvr>
                                        <p:cTn id="73" dur="500" fill="hold"/>
                                        <p:tgtEl>
                                          <p:spTgt spid="76"/>
                                        </p:tgtEl>
                                        <p:attrNameLst>
                                          <p:attrName>ppt_h</p:attrName>
                                        </p:attrNameLst>
                                      </p:cBhvr>
                                      <p:tavLst>
                                        <p:tav tm="0">
                                          <p:val>
                                            <p:fltVal val="0"/>
                                          </p:val>
                                        </p:tav>
                                        <p:tav tm="100000">
                                          <p:val>
                                            <p:strVal val="#ppt_h"/>
                                          </p:val>
                                        </p:tav>
                                      </p:tavLst>
                                    </p:anim>
                                    <p:animEffect transition="in" filter="fade">
                                      <p:cBhvr>
                                        <p:cTn id="74" dur="500"/>
                                        <p:tgtEl>
                                          <p:spTgt spid="7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anim calcmode="lin" valueType="num">
                                      <p:cBhvr>
                                        <p:cTn id="77" dur="500" fill="hold"/>
                                        <p:tgtEl>
                                          <p:spTgt spid="75"/>
                                        </p:tgtEl>
                                        <p:attrNameLst>
                                          <p:attrName>ppt_w</p:attrName>
                                        </p:attrNameLst>
                                      </p:cBhvr>
                                      <p:tavLst>
                                        <p:tav tm="0">
                                          <p:val>
                                            <p:fltVal val="0"/>
                                          </p:val>
                                        </p:tav>
                                        <p:tav tm="100000">
                                          <p:val>
                                            <p:strVal val="#ppt_w"/>
                                          </p:val>
                                        </p:tav>
                                      </p:tavLst>
                                    </p:anim>
                                    <p:anim calcmode="lin" valueType="num">
                                      <p:cBhvr>
                                        <p:cTn id="78" dur="500" fill="hold"/>
                                        <p:tgtEl>
                                          <p:spTgt spid="75"/>
                                        </p:tgtEl>
                                        <p:attrNameLst>
                                          <p:attrName>ppt_h</p:attrName>
                                        </p:attrNameLst>
                                      </p:cBhvr>
                                      <p:tavLst>
                                        <p:tav tm="0">
                                          <p:val>
                                            <p:fltVal val="0"/>
                                          </p:val>
                                        </p:tav>
                                        <p:tav tm="100000">
                                          <p:val>
                                            <p:strVal val="#ppt_h"/>
                                          </p:val>
                                        </p:tav>
                                      </p:tavLst>
                                    </p:anim>
                                    <p:animEffect transition="in" filter="fade">
                                      <p:cBhvr>
                                        <p:cTn id="79" dur="500"/>
                                        <p:tgtEl>
                                          <p:spTgt spid="7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2"/>
                                        </p:tgtEl>
                                        <p:attrNameLst>
                                          <p:attrName>style.visibility</p:attrName>
                                        </p:attrNameLst>
                                      </p:cBhvr>
                                      <p:to>
                                        <p:strVal val="visible"/>
                                      </p:to>
                                    </p:set>
                                    <p:animEffect transition="in" filter="fade">
                                      <p:cBhvr>
                                        <p:cTn id="82" dur="500"/>
                                        <p:tgtEl>
                                          <p:spTgt spid="10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fade">
                                      <p:cBhvr>
                                        <p:cTn id="85" dur="500"/>
                                        <p:tgtEl>
                                          <p:spTgt spid="10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fade">
                                      <p:cBhvr>
                                        <p:cTn id="88" dur="500"/>
                                        <p:tgtEl>
                                          <p:spTgt spid="10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6"/>
                                        </p:tgtEl>
                                        <p:attrNameLst>
                                          <p:attrName>style.visibility</p:attrName>
                                        </p:attrNameLst>
                                      </p:cBhvr>
                                      <p:to>
                                        <p:strVal val="visible"/>
                                      </p:to>
                                    </p:set>
                                    <p:animEffect transition="in" filter="fade">
                                      <p:cBhvr>
                                        <p:cTn id="94" dur="500"/>
                                        <p:tgtEl>
                                          <p:spTgt spid="10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7"/>
                                        </p:tgtEl>
                                        <p:attrNameLst>
                                          <p:attrName>style.visibility</p:attrName>
                                        </p:attrNameLst>
                                      </p:cBhvr>
                                      <p:to>
                                        <p:strVal val="visible"/>
                                      </p:to>
                                    </p:set>
                                    <p:animEffect transition="in" filter="fade">
                                      <p:cBhvr>
                                        <p:cTn id="97" dur="500"/>
                                        <p:tgtEl>
                                          <p:spTgt spid="10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31" grpId="0"/>
      <p:bldP spid="37" grpId="0"/>
      <p:bldP spid="39" grpId="0"/>
      <p:bldP spid="66" grpId="0" animBg="1"/>
      <p:bldP spid="68" grpId="0" animBg="1"/>
      <p:bldP spid="69" grpId="0" animBg="1"/>
      <p:bldP spid="70" grpId="0" animBg="1"/>
      <p:bldP spid="71" grpId="0" animBg="1"/>
      <p:bldP spid="72" grpId="0" animBg="1"/>
      <p:bldP spid="81" grpId="0"/>
      <p:bldP spid="82" grpId="0"/>
      <p:bldP spid="102" grpId="0"/>
      <p:bldP spid="103" grpId="0"/>
      <p:bldP spid="104" grpId="0"/>
      <p:bldP spid="105" grpId="0"/>
      <p:bldP spid="106" grpId="0"/>
      <p:bldP spid="107"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1D02829-9508-3545-A2E9-2D81B3AF6217}"/>
              </a:ext>
            </a:extLst>
          </p:cNvPr>
          <p:cNvSpPr/>
          <p:nvPr/>
        </p:nvSpPr>
        <p:spPr>
          <a:xfrm>
            <a:off x="-41097" y="4068460"/>
            <a:ext cx="12192000" cy="745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ea typeface="Open Sans" panose="020B0606030504020204" pitchFamily="34" charset="0"/>
              <a:cs typeface="Arial" panose="020B0604020202020204" pitchFamily="34" charset="0"/>
            </a:endParaRPr>
          </a:p>
        </p:txBody>
      </p:sp>
      <p:sp>
        <p:nvSpPr>
          <p:cNvPr id="5" name="Title 4"/>
          <p:cNvSpPr>
            <a:spLocks noGrp="1"/>
          </p:cNvSpPr>
          <p:nvPr>
            <p:ph type="title"/>
          </p:nvPr>
        </p:nvSpPr>
        <p:spPr/>
        <p:txBody>
          <a:bodyPr>
            <a:normAutofit/>
          </a:bodyPr>
          <a:lstStyle/>
          <a:p>
            <a:r>
              <a:rPr lang="en-US" b="0" dirty="0"/>
              <a:t>Meet our team</a:t>
            </a:r>
          </a:p>
        </p:txBody>
      </p:sp>
      <p:sp>
        <p:nvSpPr>
          <p:cNvPr id="7" name="Rectangle 6"/>
          <p:cNvSpPr/>
          <p:nvPr/>
        </p:nvSpPr>
        <p:spPr>
          <a:xfrm>
            <a:off x="0" y="1962258"/>
            <a:ext cx="12192000" cy="745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ea typeface="Open Sans" panose="020B0606030504020204" pitchFamily="34" charset="0"/>
              <a:cs typeface="Arial" panose="020B0604020202020204" pitchFamily="34" charset="0"/>
            </a:endParaRPr>
          </a:p>
        </p:txBody>
      </p:sp>
      <p:sp>
        <p:nvSpPr>
          <p:cNvPr id="26" name="Rectangle 25"/>
          <p:cNvSpPr/>
          <p:nvPr/>
        </p:nvSpPr>
        <p:spPr>
          <a:xfrm>
            <a:off x="2065736" y="3028324"/>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27" name="Rectangle 26"/>
          <p:cNvSpPr/>
          <p:nvPr/>
        </p:nvSpPr>
        <p:spPr>
          <a:xfrm>
            <a:off x="2065736" y="320099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2" name="Oval 1"/>
          <p:cNvSpPr/>
          <p:nvPr/>
        </p:nvSpPr>
        <p:spPr>
          <a:xfrm>
            <a:off x="2364277" y="1581717"/>
            <a:ext cx="1267212" cy="1344706"/>
          </a:xfrm>
          <a:prstGeom prst="ellipse">
            <a:avLst/>
          </a:prstGeom>
          <a:blipFill>
            <a:blip r:embed="rId3" cstate="screen">
              <a:extLst>
                <a:ext uri="{28A0092B-C50C-407E-A947-70E740481C1C}">
                  <a14:useLocalDpi xmlns:a14="http://schemas.microsoft.com/office/drawing/2010/main"/>
                </a:ext>
              </a:extLst>
            </a:blip>
            <a:srcRect/>
            <a:stretch>
              <a:fillRect b="1350"/>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B4205A61-EDED-9B4A-A691-38508911630B}"/>
              </a:ext>
            </a:extLst>
          </p:cNvPr>
          <p:cNvSpPr/>
          <p:nvPr/>
        </p:nvSpPr>
        <p:spPr>
          <a:xfrm>
            <a:off x="4068034" y="3046643"/>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44" name="Rectangle 43">
            <a:extLst>
              <a:ext uri="{FF2B5EF4-FFF2-40B4-BE49-F238E27FC236}">
                <a16:creationId xmlns:a16="http://schemas.microsoft.com/office/drawing/2014/main" id="{894D53B5-94D2-8D46-A749-C3700ED3DDC7}"/>
              </a:ext>
            </a:extLst>
          </p:cNvPr>
          <p:cNvSpPr/>
          <p:nvPr/>
        </p:nvSpPr>
        <p:spPr>
          <a:xfrm>
            <a:off x="4068034" y="321931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10" name="Group 9">
            <a:extLst>
              <a:ext uri="{FF2B5EF4-FFF2-40B4-BE49-F238E27FC236}">
                <a16:creationId xmlns:a16="http://schemas.microsoft.com/office/drawing/2014/main" id="{415F8793-9E66-CB41-ACC6-6AE2E15FED7C}"/>
              </a:ext>
            </a:extLst>
          </p:cNvPr>
          <p:cNvGrpSpPr/>
          <p:nvPr/>
        </p:nvGrpSpPr>
        <p:grpSpPr>
          <a:xfrm>
            <a:off x="4073481" y="1581717"/>
            <a:ext cx="1905000" cy="1344706"/>
            <a:chOff x="3670263" y="1581717"/>
            <a:chExt cx="1905000" cy="1344706"/>
          </a:xfrm>
        </p:grpSpPr>
        <p:sp>
          <p:nvSpPr>
            <p:cNvPr id="45" name="Oval 44">
              <a:extLst>
                <a:ext uri="{FF2B5EF4-FFF2-40B4-BE49-F238E27FC236}">
                  <a16:creationId xmlns:a16="http://schemas.microsoft.com/office/drawing/2014/main" id="{9B91949A-FD3F-2147-B702-A3FB29E0562B}"/>
                </a:ext>
              </a:extLst>
            </p:cNvPr>
            <p:cNvSpPr/>
            <p:nvPr/>
          </p:nvSpPr>
          <p:spPr>
            <a:xfrm>
              <a:off x="3989157" y="1581717"/>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BE787309-4AE2-354A-B6D8-B87D8B54060D}"/>
                </a:ext>
              </a:extLst>
            </p:cNvPr>
            <p:cNvSpPr/>
            <p:nvPr/>
          </p:nvSpPr>
          <p:spPr>
            <a:xfrm>
              <a:off x="3670263" y="2145453"/>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47" name="Rectangle 46">
            <a:extLst>
              <a:ext uri="{FF2B5EF4-FFF2-40B4-BE49-F238E27FC236}">
                <a16:creationId xmlns:a16="http://schemas.microsoft.com/office/drawing/2014/main" id="{A8EDDB0F-B022-0B4F-948C-902272A354A0}"/>
              </a:ext>
            </a:extLst>
          </p:cNvPr>
          <p:cNvSpPr/>
          <p:nvPr/>
        </p:nvSpPr>
        <p:spPr>
          <a:xfrm>
            <a:off x="6066055" y="3102562"/>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48" name="Rectangle 47">
            <a:extLst>
              <a:ext uri="{FF2B5EF4-FFF2-40B4-BE49-F238E27FC236}">
                <a16:creationId xmlns:a16="http://schemas.microsoft.com/office/drawing/2014/main" id="{4ED25306-DBEC-8048-9B2E-261A6F6C82D3}"/>
              </a:ext>
            </a:extLst>
          </p:cNvPr>
          <p:cNvSpPr/>
          <p:nvPr/>
        </p:nvSpPr>
        <p:spPr>
          <a:xfrm>
            <a:off x="6066055" y="327522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6" name="Group 5">
            <a:extLst>
              <a:ext uri="{FF2B5EF4-FFF2-40B4-BE49-F238E27FC236}">
                <a16:creationId xmlns:a16="http://schemas.microsoft.com/office/drawing/2014/main" id="{FD17D6EF-FA40-8A4C-B4BB-97CB2471C879}"/>
              </a:ext>
            </a:extLst>
          </p:cNvPr>
          <p:cNvGrpSpPr/>
          <p:nvPr/>
        </p:nvGrpSpPr>
        <p:grpSpPr>
          <a:xfrm>
            <a:off x="6083224" y="1619040"/>
            <a:ext cx="1905000" cy="1344706"/>
            <a:chOff x="5368434" y="1619040"/>
            <a:chExt cx="1905000" cy="1344706"/>
          </a:xfrm>
        </p:grpSpPr>
        <p:sp>
          <p:nvSpPr>
            <p:cNvPr id="49" name="Oval 48">
              <a:extLst>
                <a:ext uri="{FF2B5EF4-FFF2-40B4-BE49-F238E27FC236}">
                  <a16:creationId xmlns:a16="http://schemas.microsoft.com/office/drawing/2014/main" id="{B61D220E-C1BD-9C4B-B168-BFE61A2E929C}"/>
                </a:ext>
              </a:extLst>
            </p:cNvPr>
            <p:cNvSpPr/>
            <p:nvPr/>
          </p:nvSpPr>
          <p:spPr>
            <a:xfrm>
              <a:off x="5687328" y="1619040"/>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E6DC7C48-E903-4841-A99B-4ABC2DE1D848}"/>
                </a:ext>
              </a:extLst>
            </p:cNvPr>
            <p:cNvSpPr/>
            <p:nvPr/>
          </p:nvSpPr>
          <p:spPr>
            <a:xfrm>
              <a:off x="5368434" y="2182776"/>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51" name="Rectangle 50">
            <a:extLst>
              <a:ext uri="{FF2B5EF4-FFF2-40B4-BE49-F238E27FC236}">
                <a16:creationId xmlns:a16="http://schemas.microsoft.com/office/drawing/2014/main" id="{720209B0-D2A9-7A4D-9569-A3F7D047C428}"/>
              </a:ext>
            </a:extLst>
          </p:cNvPr>
          <p:cNvSpPr/>
          <p:nvPr/>
        </p:nvSpPr>
        <p:spPr>
          <a:xfrm>
            <a:off x="8138731" y="310262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52" name="Rectangle 51">
            <a:extLst>
              <a:ext uri="{FF2B5EF4-FFF2-40B4-BE49-F238E27FC236}">
                <a16:creationId xmlns:a16="http://schemas.microsoft.com/office/drawing/2014/main" id="{B0D51201-60C4-CA4F-AB17-0B83C47F30C7}"/>
              </a:ext>
            </a:extLst>
          </p:cNvPr>
          <p:cNvSpPr/>
          <p:nvPr/>
        </p:nvSpPr>
        <p:spPr>
          <a:xfrm>
            <a:off x="8138731" y="3275294"/>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4" name="Group 3">
            <a:extLst>
              <a:ext uri="{FF2B5EF4-FFF2-40B4-BE49-F238E27FC236}">
                <a16:creationId xmlns:a16="http://schemas.microsoft.com/office/drawing/2014/main" id="{7BC3F39E-E366-A243-9349-F16B1DA9A830}"/>
              </a:ext>
            </a:extLst>
          </p:cNvPr>
          <p:cNvGrpSpPr/>
          <p:nvPr/>
        </p:nvGrpSpPr>
        <p:grpSpPr>
          <a:xfrm>
            <a:off x="8092967" y="1637701"/>
            <a:ext cx="1905000" cy="1344706"/>
            <a:chOff x="7607781" y="1637701"/>
            <a:chExt cx="1905000" cy="1344706"/>
          </a:xfrm>
        </p:grpSpPr>
        <p:sp>
          <p:nvSpPr>
            <p:cNvPr id="53" name="Oval 52">
              <a:extLst>
                <a:ext uri="{FF2B5EF4-FFF2-40B4-BE49-F238E27FC236}">
                  <a16:creationId xmlns:a16="http://schemas.microsoft.com/office/drawing/2014/main" id="{F9430BD4-ECE1-994D-A02A-598F021BE2FE}"/>
                </a:ext>
              </a:extLst>
            </p:cNvPr>
            <p:cNvSpPr/>
            <p:nvPr/>
          </p:nvSpPr>
          <p:spPr>
            <a:xfrm>
              <a:off x="7926675" y="1637701"/>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B4BC11EA-6165-F849-AE01-CDB1E37499B5}"/>
                </a:ext>
              </a:extLst>
            </p:cNvPr>
            <p:cNvSpPr/>
            <p:nvPr/>
          </p:nvSpPr>
          <p:spPr>
            <a:xfrm>
              <a:off x="7607781" y="220143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55" name="Rectangle 54">
            <a:extLst>
              <a:ext uri="{FF2B5EF4-FFF2-40B4-BE49-F238E27FC236}">
                <a16:creationId xmlns:a16="http://schemas.microsoft.com/office/drawing/2014/main" id="{8B6F661D-C1D4-F14A-BD16-C0C88961E41A}"/>
              </a:ext>
            </a:extLst>
          </p:cNvPr>
          <p:cNvSpPr/>
          <p:nvPr/>
        </p:nvSpPr>
        <p:spPr>
          <a:xfrm>
            <a:off x="8118944" y="507401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56" name="Rectangle 55">
            <a:extLst>
              <a:ext uri="{FF2B5EF4-FFF2-40B4-BE49-F238E27FC236}">
                <a16:creationId xmlns:a16="http://schemas.microsoft.com/office/drawing/2014/main" id="{969908A4-1DF4-1C4F-8E1B-1A5110F4F46C}"/>
              </a:ext>
            </a:extLst>
          </p:cNvPr>
          <p:cNvSpPr/>
          <p:nvPr/>
        </p:nvSpPr>
        <p:spPr>
          <a:xfrm>
            <a:off x="8118944" y="524667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57" name="Oval 56">
            <a:extLst>
              <a:ext uri="{FF2B5EF4-FFF2-40B4-BE49-F238E27FC236}">
                <a16:creationId xmlns:a16="http://schemas.microsoft.com/office/drawing/2014/main" id="{5733C179-C78D-FA40-8521-FDF7B152FB51}"/>
              </a:ext>
            </a:extLst>
          </p:cNvPr>
          <p:cNvSpPr/>
          <p:nvPr/>
        </p:nvSpPr>
        <p:spPr>
          <a:xfrm>
            <a:off x="8411861" y="3610754"/>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15C50E55-3A64-DB44-AB30-73F469615C20}"/>
              </a:ext>
            </a:extLst>
          </p:cNvPr>
          <p:cNvSpPr/>
          <p:nvPr/>
        </p:nvSpPr>
        <p:spPr>
          <a:xfrm>
            <a:off x="8148950" y="4160865"/>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sp>
        <p:nvSpPr>
          <p:cNvPr id="59" name="Rectangle 58">
            <a:extLst>
              <a:ext uri="{FF2B5EF4-FFF2-40B4-BE49-F238E27FC236}">
                <a16:creationId xmlns:a16="http://schemas.microsoft.com/office/drawing/2014/main" id="{B25C7C0C-63FB-9346-8F47-745867917E86}"/>
              </a:ext>
            </a:extLst>
          </p:cNvPr>
          <p:cNvSpPr/>
          <p:nvPr/>
        </p:nvSpPr>
        <p:spPr>
          <a:xfrm>
            <a:off x="6030012" y="511803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0" name="Rectangle 59">
            <a:extLst>
              <a:ext uri="{FF2B5EF4-FFF2-40B4-BE49-F238E27FC236}">
                <a16:creationId xmlns:a16="http://schemas.microsoft.com/office/drawing/2014/main" id="{81350674-5FF6-1240-A5F7-4BBF7823B2BD}"/>
              </a:ext>
            </a:extLst>
          </p:cNvPr>
          <p:cNvSpPr/>
          <p:nvPr/>
        </p:nvSpPr>
        <p:spPr>
          <a:xfrm>
            <a:off x="6030012" y="5290706"/>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1" name="Oval 60">
            <a:extLst>
              <a:ext uri="{FF2B5EF4-FFF2-40B4-BE49-F238E27FC236}">
                <a16:creationId xmlns:a16="http://schemas.microsoft.com/office/drawing/2014/main" id="{AE2B8698-F019-3343-8D85-D7CDDC3F2A2D}"/>
              </a:ext>
            </a:extLst>
          </p:cNvPr>
          <p:cNvSpPr/>
          <p:nvPr/>
        </p:nvSpPr>
        <p:spPr>
          <a:xfrm>
            <a:off x="6405450" y="3674956"/>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8A5451E9-27D2-4D4B-9475-74A140B019D0}"/>
              </a:ext>
            </a:extLst>
          </p:cNvPr>
          <p:cNvSpPr/>
          <p:nvPr/>
        </p:nvSpPr>
        <p:spPr>
          <a:xfrm>
            <a:off x="6077553" y="421684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sp>
        <p:nvSpPr>
          <p:cNvPr id="63" name="Rectangle 62">
            <a:extLst>
              <a:ext uri="{FF2B5EF4-FFF2-40B4-BE49-F238E27FC236}">
                <a16:creationId xmlns:a16="http://schemas.microsoft.com/office/drawing/2014/main" id="{8DD96336-A9D9-7645-AA65-96611186B4E2}"/>
              </a:ext>
            </a:extLst>
          </p:cNvPr>
          <p:cNvSpPr/>
          <p:nvPr/>
        </p:nvSpPr>
        <p:spPr>
          <a:xfrm>
            <a:off x="4149903" y="5147215"/>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4" name="Rectangle 63">
            <a:extLst>
              <a:ext uri="{FF2B5EF4-FFF2-40B4-BE49-F238E27FC236}">
                <a16:creationId xmlns:a16="http://schemas.microsoft.com/office/drawing/2014/main" id="{7A963150-0ED7-534F-91B1-E854F535AE7B}"/>
              </a:ext>
            </a:extLst>
          </p:cNvPr>
          <p:cNvSpPr/>
          <p:nvPr/>
        </p:nvSpPr>
        <p:spPr>
          <a:xfrm>
            <a:off x="4125012" y="5319882"/>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5" name="Oval 64">
            <a:extLst>
              <a:ext uri="{FF2B5EF4-FFF2-40B4-BE49-F238E27FC236}">
                <a16:creationId xmlns:a16="http://schemas.microsoft.com/office/drawing/2014/main" id="{6FD7E535-074D-6949-9137-DE9DBAF5599D}"/>
              </a:ext>
            </a:extLst>
          </p:cNvPr>
          <p:cNvSpPr/>
          <p:nvPr/>
        </p:nvSpPr>
        <p:spPr>
          <a:xfrm>
            <a:off x="4393156" y="3688334"/>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9CA57C73-9463-AC49-AECC-9FAE931E1F0D}"/>
              </a:ext>
            </a:extLst>
          </p:cNvPr>
          <p:cNvSpPr/>
          <p:nvPr/>
        </p:nvSpPr>
        <p:spPr>
          <a:xfrm>
            <a:off x="4062144" y="421685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nvGrpSpPr>
          <p:cNvPr id="3" name="Group 2">
            <a:extLst>
              <a:ext uri="{FF2B5EF4-FFF2-40B4-BE49-F238E27FC236}">
                <a16:creationId xmlns:a16="http://schemas.microsoft.com/office/drawing/2014/main" id="{7F811B40-9A6B-DD4B-8F50-255E0ECB618D}"/>
              </a:ext>
            </a:extLst>
          </p:cNvPr>
          <p:cNvGrpSpPr/>
          <p:nvPr/>
        </p:nvGrpSpPr>
        <p:grpSpPr>
          <a:xfrm>
            <a:off x="2019972" y="3725657"/>
            <a:ext cx="1950764" cy="2018593"/>
            <a:chOff x="1934768" y="3671775"/>
            <a:chExt cx="1950764" cy="2018593"/>
          </a:xfrm>
        </p:grpSpPr>
        <p:sp>
          <p:nvSpPr>
            <p:cNvPr id="67" name="Rectangle 66">
              <a:extLst>
                <a:ext uri="{FF2B5EF4-FFF2-40B4-BE49-F238E27FC236}">
                  <a16:creationId xmlns:a16="http://schemas.microsoft.com/office/drawing/2014/main" id="{D9FC07B1-D025-DB4B-8BBD-59664A72F76D}"/>
                </a:ext>
              </a:extLst>
            </p:cNvPr>
            <p:cNvSpPr/>
            <p:nvPr/>
          </p:nvSpPr>
          <p:spPr>
            <a:xfrm>
              <a:off x="1980532" y="513670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8" name="Rectangle 67">
              <a:extLst>
                <a:ext uri="{FF2B5EF4-FFF2-40B4-BE49-F238E27FC236}">
                  <a16:creationId xmlns:a16="http://schemas.microsoft.com/office/drawing/2014/main" id="{E38B90AF-FA08-AF42-9275-AD685E810189}"/>
                </a:ext>
              </a:extLst>
            </p:cNvPr>
            <p:cNvSpPr/>
            <p:nvPr/>
          </p:nvSpPr>
          <p:spPr>
            <a:xfrm>
              <a:off x="1980532" y="5309368"/>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9" name="Oval 68">
              <a:extLst>
                <a:ext uri="{FF2B5EF4-FFF2-40B4-BE49-F238E27FC236}">
                  <a16:creationId xmlns:a16="http://schemas.microsoft.com/office/drawing/2014/main" id="{99DC44EE-71AD-5D4B-B792-FCB931267E89}"/>
                </a:ext>
              </a:extLst>
            </p:cNvPr>
            <p:cNvSpPr/>
            <p:nvPr/>
          </p:nvSpPr>
          <p:spPr>
            <a:xfrm>
              <a:off x="2253662" y="3671775"/>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A0FE723-E0BD-0841-AAF3-F4304FB20B45}"/>
                </a:ext>
              </a:extLst>
            </p:cNvPr>
            <p:cNvSpPr/>
            <p:nvPr/>
          </p:nvSpPr>
          <p:spPr>
            <a:xfrm>
              <a:off x="1934768" y="423551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Tree>
    <p:extLst>
      <p:ext uri="{BB962C8B-B14F-4D97-AF65-F5344CB8AC3E}">
        <p14:creationId xmlns:p14="http://schemas.microsoft.com/office/powerpoint/2010/main" val="281892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627381" y="1709738"/>
            <a:ext cx="4954587" cy="4348162"/>
          </a:xfrm>
          <a:prstGeom prst="rect">
            <a:avLst/>
          </a:prstGeom>
        </p:spPr>
        <p:txBody>
          <a:bodyPr vert="horz" lIns="0" tIns="0" rIns="0" bIns="0" rtlCol="0" anchor="t">
            <a:noAutofit/>
          </a:bodyPr>
          <a:lstStyle/>
          <a:p>
            <a:pPr marL="0" indent="0">
              <a:lnSpc>
                <a:spcPts val="3000"/>
              </a:lnSpc>
              <a:spcAft>
                <a:spcPts val="800"/>
              </a:spcAft>
              <a:buNone/>
            </a:pPr>
            <a:endParaRPr lang="en-US" altLang="ja-JP" sz="3200" dirty="0">
              <a:solidFill>
                <a:srgbClr val="412D5D"/>
              </a:solidFill>
            </a:endParaRPr>
          </a:p>
          <a:p>
            <a:pPr marL="0" indent="0">
              <a:lnSpc>
                <a:spcPts val="3000"/>
              </a:lnSpc>
              <a:spcAft>
                <a:spcPts val="800"/>
              </a:spcAft>
              <a:buNone/>
            </a:pPr>
            <a:endParaRPr lang="en-US" altLang="ja-JP" sz="3200" dirty="0">
              <a:solidFill>
                <a:srgbClr val="412D5D"/>
              </a:solidFill>
            </a:endParaRPr>
          </a:p>
          <a:p>
            <a:pPr marL="0" indent="0">
              <a:lnSpc>
                <a:spcPts val="3000"/>
              </a:lnSpc>
              <a:spcAft>
                <a:spcPts val="800"/>
              </a:spcAft>
              <a:buNone/>
            </a:pPr>
            <a:r>
              <a:rPr lang="en-US" altLang="ja-JP" sz="3200" dirty="0">
                <a:solidFill>
                  <a:srgbClr val="412D5D"/>
                </a:solidFill>
              </a:rPr>
              <a:t>You can include an inspirational quote too.</a:t>
            </a:r>
            <a:endParaRPr lang="en-US" dirty="0">
              <a:solidFill>
                <a:srgbClr val="000000"/>
              </a:solidFill>
            </a:endParaRPr>
          </a:p>
          <a:p>
            <a:pPr marL="0" indent="0">
              <a:lnSpc>
                <a:spcPts val="3000"/>
              </a:lnSpc>
              <a:spcAft>
                <a:spcPts val="800"/>
              </a:spcAft>
              <a:buNone/>
            </a:pPr>
            <a:r>
              <a:rPr lang="en-US" altLang="ja-JP" sz="2000" dirty="0">
                <a:solidFill>
                  <a:schemeClr val="bg2">
                    <a:lumMod val="90000"/>
                  </a:schemeClr>
                </a:solidFill>
              </a:rPr>
              <a:t>- National Marketing, Centric Consulting</a:t>
            </a:r>
          </a:p>
          <a:p>
            <a:pPr marL="0" indent="0">
              <a:spcAft>
                <a:spcPts val="800"/>
              </a:spcAft>
              <a:buNone/>
            </a:pPr>
            <a:endParaRPr lang="en-US" altLang="ja-JP" sz="3200" dirty="0">
              <a:solidFill>
                <a:srgbClr val="412D5D"/>
              </a:solidFill>
            </a:endParaRPr>
          </a:p>
        </p:txBody>
      </p:sp>
      <p:pic>
        <p:nvPicPr>
          <p:cNvPr id="6" name="Picture 5">
            <a:extLst>
              <a:ext uri="{FF2B5EF4-FFF2-40B4-BE49-F238E27FC236}">
                <a16:creationId xmlns:a16="http://schemas.microsoft.com/office/drawing/2014/main" id="{F622F65C-37BA-CD44-B239-3D713540301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8114" y="0"/>
            <a:ext cx="6187858" cy="6858000"/>
          </a:xfrm>
          <a:prstGeom prst="rect">
            <a:avLst/>
          </a:prstGeom>
          <a:effectLst>
            <a:innerShdw blurRad="393700" dist="50800">
              <a:prstClr val="black">
                <a:alpha val="50000"/>
              </a:prstClr>
            </a:innerShdw>
            <a:reflection stA="45000" endPos="0" dist="50800" dir="5400000" sy="-100000" algn="bl" rotWithShape="0"/>
          </a:effectLst>
        </p:spPr>
      </p:pic>
      <p:pic>
        <p:nvPicPr>
          <p:cNvPr id="2" name="Picture 1"/>
          <p:cNvPicPr>
            <a:picLocks noChangeAspect="1"/>
          </p:cNvPicPr>
          <p:nvPr/>
        </p:nvPicPr>
        <p:blipFill>
          <a:blip r:embed="rId4" cstate="screen">
            <a:alphaModFix amt="10000"/>
            <a:extLst>
              <a:ext uri="{28A0092B-C50C-407E-A947-70E740481C1C}">
                <a14:useLocalDpi xmlns:a14="http://schemas.microsoft.com/office/drawing/2010/main"/>
              </a:ext>
            </a:extLst>
          </a:blip>
          <a:stretch>
            <a:fillRect/>
          </a:stretch>
        </p:blipFill>
        <p:spPr>
          <a:xfrm>
            <a:off x="6627381" y="1209376"/>
            <a:ext cx="1331541" cy="1000723"/>
          </a:xfrm>
          <a:prstGeom prst="rect">
            <a:avLst/>
          </a:prstGeom>
        </p:spPr>
      </p:pic>
    </p:spTree>
    <p:extLst>
      <p:ext uri="{BB962C8B-B14F-4D97-AF65-F5344CB8AC3E}">
        <p14:creationId xmlns:p14="http://schemas.microsoft.com/office/powerpoint/2010/main" val="314345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504D9-5C7D-E84A-ACDE-A0E120811C0A}"/>
              </a:ext>
            </a:extLst>
          </p:cNvPr>
          <p:cNvSpPr>
            <a:spLocks noGrp="1"/>
          </p:cNvSpPr>
          <p:nvPr>
            <p:ph type="title"/>
          </p:nvPr>
        </p:nvSpPr>
        <p:spPr/>
        <p:txBody>
          <a:bodyPr/>
          <a:lstStyle/>
          <a:p>
            <a:r>
              <a:rPr lang="en-US" b="0" dirty="0"/>
              <a:t>Agenda Slide</a:t>
            </a:r>
          </a:p>
        </p:txBody>
      </p:sp>
      <p:sp>
        <p:nvSpPr>
          <p:cNvPr id="4" name="Text Placeholder 3">
            <a:extLst>
              <a:ext uri="{FF2B5EF4-FFF2-40B4-BE49-F238E27FC236}">
                <a16:creationId xmlns:a16="http://schemas.microsoft.com/office/drawing/2014/main" id="{C3962D88-FE4B-C145-9DC5-12BA90EF5522}"/>
              </a:ext>
            </a:extLst>
          </p:cNvPr>
          <p:cNvSpPr>
            <a:spLocks noGrp="1"/>
          </p:cNvSpPr>
          <p:nvPr>
            <p:ph type="body" idx="1"/>
          </p:nvPr>
        </p:nvSpPr>
        <p:spPr/>
        <p:txBody>
          <a:bodyPr/>
          <a:lstStyle/>
          <a:p>
            <a:pPr marL="152396" indent="0">
              <a:lnSpc>
                <a:spcPct val="100000"/>
              </a:lnSpc>
              <a:buNone/>
            </a:pPr>
            <a:r>
              <a:rPr lang="en-US" sz="1800" b="1" dirty="0">
                <a:solidFill>
                  <a:schemeClr val="accent1"/>
                </a:solidFill>
              </a:rPr>
              <a:t>Introduction</a:t>
            </a:r>
          </a:p>
          <a:p>
            <a:pPr marL="152396" indent="0">
              <a:lnSpc>
                <a:spcPct val="100000"/>
              </a:lnSpc>
              <a:buNone/>
            </a:pPr>
            <a:r>
              <a:rPr lang="en-US" sz="1800" dirty="0"/>
              <a:t>Lauren - 1:00 – 1:20</a:t>
            </a:r>
          </a:p>
          <a:p>
            <a:pPr marL="152396" indent="0">
              <a:lnSpc>
                <a:spcPct val="100000"/>
              </a:lnSpc>
              <a:buNone/>
            </a:pPr>
            <a:endParaRPr lang="en-US" sz="1800" b="1" dirty="0"/>
          </a:p>
          <a:p>
            <a:pPr marL="152396" indent="0">
              <a:lnSpc>
                <a:spcPct val="100000"/>
              </a:lnSpc>
              <a:buNone/>
            </a:pPr>
            <a:r>
              <a:rPr lang="en-US" sz="1800" b="1" dirty="0">
                <a:solidFill>
                  <a:schemeClr val="accent1"/>
                </a:solidFill>
              </a:rPr>
              <a:t>Topic 2 </a:t>
            </a:r>
          </a:p>
          <a:p>
            <a:pPr marL="152396" indent="0">
              <a:lnSpc>
                <a:spcPct val="100000"/>
              </a:lnSpc>
              <a:buNone/>
            </a:pPr>
            <a:r>
              <a:rPr lang="en-US" sz="1800" dirty="0"/>
              <a:t>Jacob – 1:20 – 2:00</a:t>
            </a:r>
            <a:endParaRPr lang="en-US" sz="1800" b="1" dirty="0"/>
          </a:p>
          <a:p>
            <a:pPr marL="152396" indent="0">
              <a:lnSpc>
                <a:spcPct val="100000"/>
              </a:lnSpc>
              <a:buNone/>
            </a:pPr>
            <a:endParaRPr lang="en-US" sz="1800" b="1" dirty="0"/>
          </a:p>
          <a:p>
            <a:pPr marL="152396" indent="0">
              <a:lnSpc>
                <a:spcPct val="100000"/>
              </a:lnSpc>
              <a:buNone/>
            </a:pPr>
            <a:r>
              <a:rPr lang="en-US" sz="1800" b="1" dirty="0">
                <a:solidFill>
                  <a:schemeClr val="accent1"/>
                </a:solidFill>
              </a:rPr>
              <a:t>Topic 3</a:t>
            </a:r>
          </a:p>
          <a:p>
            <a:pPr marL="152396" indent="0">
              <a:lnSpc>
                <a:spcPct val="100000"/>
              </a:lnSpc>
              <a:buNone/>
            </a:pPr>
            <a:r>
              <a:rPr lang="en-US" sz="1800" dirty="0"/>
              <a:t>Sarah – 2:00 – 3:00 </a:t>
            </a:r>
          </a:p>
          <a:p>
            <a:pPr marL="152396" indent="0">
              <a:lnSpc>
                <a:spcPct val="100000"/>
              </a:lnSpc>
              <a:buNone/>
            </a:pPr>
            <a:endParaRPr lang="en-US" sz="1800" b="1" dirty="0"/>
          </a:p>
          <a:p>
            <a:pPr marL="152396" indent="0">
              <a:lnSpc>
                <a:spcPct val="100000"/>
              </a:lnSpc>
              <a:buNone/>
            </a:pPr>
            <a:endParaRPr lang="en-US" sz="1800" dirty="0"/>
          </a:p>
          <a:p>
            <a:pPr marL="152396" indent="0">
              <a:lnSpc>
                <a:spcPct val="100000"/>
              </a:lnSpc>
              <a:buNone/>
            </a:pPr>
            <a:endParaRPr lang="en-US" sz="1800" dirty="0"/>
          </a:p>
          <a:p>
            <a:pPr marL="152396" indent="0">
              <a:lnSpc>
                <a:spcPct val="100000"/>
              </a:lnSpc>
              <a:buNone/>
            </a:pPr>
            <a:r>
              <a:rPr lang="en-US" sz="1800" dirty="0"/>
              <a:t> </a:t>
            </a:r>
          </a:p>
        </p:txBody>
      </p:sp>
      <p:sp>
        <p:nvSpPr>
          <p:cNvPr id="5" name="Picture Placeholder 4">
            <a:extLst>
              <a:ext uri="{FF2B5EF4-FFF2-40B4-BE49-F238E27FC236}">
                <a16:creationId xmlns:a16="http://schemas.microsoft.com/office/drawing/2014/main" id="{3BBE5186-3F26-2849-BBC8-E0900B0CD235}"/>
              </a:ext>
            </a:extLst>
          </p:cNvPr>
          <p:cNvSpPr>
            <a:spLocks noGrp="1"/>
          </p:cNvSpPr>
          <p:nvPr>
            <p:ph type="pic" sz="quarter" idx="10"/>
          </p:nvPr>
        </p:nvSpPr>
        <p:spPr/>
      </p:sp>
      <p:sp>
        <p:nvSpPr>
          <p:cNvPr id="6" name="Slide Number Placeholder 9">
            <a:extLst>
              <a:ext uri="{FF2B5EF4-FFF2-40B4-BE49-F238E27FC236}">
                <a16:creationId xmlns:a16="http://schemas.microsoft.com/office/drawing/2014/main" id="{E5C88699-54F7-664E-93FD-B65B5A7DC453}"/>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35</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7C026151-1F41-BC4A-AA8B-6EC5F955DEB8}"/>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175205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52619" y="3837440"/>
            <a:ext cx="2115869"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32%</a:t>
            </a:r>
          </a:p>
        </p:txBody>
      </p:sp>
      <p:sp>
        <p:nvSpPr>
          <p:cNvPr id="5" name="TextBox 4"/>
          <p:cNvSpPr txBox="1"/>
          <p:nvPr/>
        </p:nvSpPr>
        <p:spPr>
          <a:xfrm>
            <a:off x="9039506" y="4855639"/>
            <a:ext cx="27641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6" name="TextBox 5"/>
          <p:cNvSpPr txBox="1"/>
          <p:nvPr/>
        </p:nvSpPr>
        <p:spPr>
          <a:xfrm>
            <a:off x="3701591" y="3840323"/>
            <a:ext cx="1900870"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77%</a:t>
            </a:r>
          </a:p>
        </p:txBody>
      </p:sp>
      <p:sp>
        <p:nvSpPr>
          <p:cNvPr id="7" name="TextBox 6"/>
          <p:cNvSpPr txBox="1"/>
          <p:nvPr/>
        </p:nvSpPr>
        <p:spPr>
          <a:xfrm>
            <a:off x="3347505" y="4855639"/>
            <a:ext cx="2672028"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9" name="TextBox 8"/>
          <p:cNvSpPr txBox="1"/>
          <p:nvPr/>
        </p:nvSpPr>
        <p:spPr>
          <a:xfrm>
            <a:off x="795182" y="3837440"/>
            <a:ext cx="1930281"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79%</a:t>
            </a:r>
          </a:p>
        </p:txBody>
      </p:sp>
      <p:sp>
        <p:nvSpPr>
          <p:cNvPr id="10" name="TextBox 9"/>
          <p:cNvSpPr txBox="1"/>
          <p:nvPr/>
        </p:nvSpPr>
        <p:spPr>
          <a:xfrm>
            <a:off x="302683" y="4855639"/>
            <a:ext cx="27372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11" name="TextBox 10"/>
          <p:cNvSpPr txBox="1"/>
          <p:nvPr/>
        </p:nvSpPr>
        <p:spPr>
          <a:xfrm>
            <a:off x="6660220" y="3859137"/>
            <a:ext cx="1896449"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64%</a:t>
            </a:r>
          </a:p>
        </p:txBody>
      </p:sp>
      <p:sp>
        <p:nvSpPr>
          <p:cNvPr id="12" name="TextBox 11"/>
          <p:cNvSpPr txBox="1"/>
          <p:nvPr/>
        </p:nvSpPr>
        <p:spPr>
          <a:xfrm>
            <a:off x="6226367" y="4855639"/>
            <a:ext cx="27641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graphicFrame>
        <p:nvGraphicFramePr>
          <p:cNvPr id="23" name="Chart 22"/>
          <p:cNvGraphicFramePr/>
          <p:nvPr>
            <p:extLst>
              <p:ext uri="{D42A27DB-BD31-4B8C-83A1-F6EECF244321}">
                <p14:modId xmlns:p14="http://schemas.microsoft.com/office/powerpoint/2010/main" val="1015294675"/>
              </p:ext>
            </p:extLst>
          </p:nvPr>
        </p:nvGraphicFramePr>
        <p:xfrm>
          <a:off x="302683" y="1545384"/>
          <a:ext cx="2858425" cy="24271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p:nvPr>
            <p:extLst>
              <p:ext uri="{D42A27DB-BD31-4B8C-83A1-F6EECF244321}">
                <p14:modId xmlns:p14="http://schemas.microsoft.com/office/powerpoint/2010/main" val="3986283454"/>
              </p:ext>
            </p:extLst>
          </p:nvPr>
        </p:nvGraphicFramePr>
        <p:xfrm>
          <a:off x="3161108" y="1545384"/>
          <a:ext cx="2858425" cy="24271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p:cNvGraphicFramePr/>
          <p:nvPr>
            <p:extLst>
              <p:ext uri="{D42A27DB-BD31-4B8C-83A1-F6EECF244321}">
                <p14:modId xmlns:p14="http://schemas.microsoft.com/office/powerpoint/2010/main" val="2062220880"/>
              </p:ext>
            </p:extLst>
          </p:nvPr>
        </p:nvGraphicFramePr>
        <p:xfrm>
          <a:off x="6096219" y="1545384"/>
          <a:ext cx="2858425" cy="24271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p:nvPr>
            <p:extLst>
              <p:ext uri="{D42A27DB-BD31-4B8C-83A1-F6EECF244321}">
                <p14:modId xmlns:p14="http://schemas.microsoft.com/office/powerpoint/2010/main" val="3257301355"/>
              </p:ext>
            </p:extLst>
          </p:nvPr>
        </p:nvGraphicFramePr>
        <p:xfrm>
          <a:off x="8954644" y="1545384"/>
          <a:ext cx="2858425" cy="2427111"/>
        </p:xfrm>
        <a:graphic>
          <a:graphicData uri="http://schemas.openxmlformats.org/drawingml/2006/chart">
            <c:chart xmlns:c="http://schemas.openxmlformats.org/drawingml/2006/chart" xmlns:r="http://schemas.openxmlformats.org/officeDocument/2006/relationships" r:id="rId6"/>
          </a:graphicData>
        </a:graphic>
      </p:graphicFrame>
      <p:pic>
        <p:nvPicPr>
          <p:cNvPr id="18" name="Picture 17">
            <a:extLst>
              <a:ext uri="{FF2B5EF4-FFF2-40B4-BE49-F238E27FC236}">
                <a16:creationId xmlns:a16="http://schemas.microsoft.com/office/drawing/2014/main" id="{5DDDC796-2D53-6048-8816-164B057B992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3" name="Title 2">
            <a:extLst>
              <a:ext uri="{FF2B5EF4-FFF2-40B4-BE49-F238E27FC236}">
                <a16:creationId xmlns:a16="http://schemas.microsoft.com/office/drawing/2014/main" id="{8995D481-F78E-CA49-869B-BC62A9F25754}"/>
              </a:ext>
            </a:extLst>
          </p:cNvPr>
          <p:cNvSpPr>
            <a:spLocks noGrp="1"/>
          </p:cNvSpPr>
          <p:nvPr>
            <p:ph type="title"/>
          </p:nvPr>
        </p:nvSpPr>
        <p:spPr>
          <a:xfrm>
            <a:off x="302683" y="228601"/>
            <a:ext cx="11584516" cy="521677"/>
          </a:xfrm>
        </p:spPr>
        <p:txBody>
          <a:bodyPr/>
          <a:lstStyle/>
          <a:p>
            <a:r>
              <a:rPr lang="en-US" b="0" dirty="0"/>
              <a:t>Stats side</a:t>
            </a:r>
          </a:p>
        </p:txBody>
      </p:sp>
    </p:spTree>
    <p:extLst>
      <p:ext uri="{BB962C8B-B14F-4D97-AF65-F5344CB8AC3E}">
        <p14:creationId xmlns:p14="http://schemas.microsoft.com/office/powerpoint/2010/main" val="90824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heel(1)">
                                      <p:cBhvr>
                                        <p:cTn id="10" dur="2000"/>
                                        <p:tgtEl>
                                          <p:spTgt spid="2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2000"/>
                                        <p:tgtEl>
                                          <p:spTgt spid="2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heel(1)">
                                      <p:cBhvr>
                                        <p:cTn id="16" dur="2000"/>
                                        <p:tgtEl>
                                          <p:spTgt spid="26"/>
                                        </p:tgtEl>
                                      </p:cBhvr>
                                    </p:animEffect>
                                  </p:childTnLst>
                                </p:cTn>
                              </p:par>
                              <p:par>
                                <p:cTn id="17" presetID="3" presetClass="emph" presetSubtype="2" fill="hold" grpId="0" nodeType="withEffect">
                                  <p:stCondLst>
                                    <p:cond delay="0"/>
                                  </p:stCondLst>
                                  <p:childTnLst>
                                    <p:animClr clrSpc="rgb" dir="cw">
                                      <p:cBhvr override="childStyle">
                                        <p:cTn id="18" dur="2000" fill="hold"/>
                                        <p:tgtEl>
                                          <p:spTgt spid="9"/>
                                        </p:tgtEl>
                                        <p:attrNameLst>
                                          <p:attrName>style.color</p:attrName>
                                        </p:attrNameLst>
                                      </p:cBhvr>
                                      <p:to>
                                        <a:schemeClr val="hlink"/>
                                      </p:to>
                                    </p:animClr>
                                  </p:childTnLst>
                                </p:cTn>
                              </p:par>
                              <p:par>
                                <p:cTn id="19" presetID="3" presetClass="emph" presetSubtype="2" fill="hold" grpId="0" nodeType="withEffect">
                                  <p:stCondLst>
                                    <p:cond delay="0"/>
                                  </p:stCondLst>
                                  <p:childTnLst>
                                    <p:animClr clrSpc="rgb" dir="cw">
                                      <p:cBhvr override="childStyle">
                                        <p:cTn id="20" dur="2000" fill="hold"/>
                                        <p:tgtEl>
                                          <p:spTgt spid="6"/>
                                        </p:tgtEl>
                                        <p:attrNameLst>
                                          <p:attrName>style.color</p:attrName>
                                        </p:attrNameLst>
                                      </p:cBhvr>
                                      <p:to>
                                        <a:srgbClr val="404040"/>
                                      </p:to>
                                    </p:animClr>
                                  </p:childTnLst>
                                </p:cTn>
                              </p:par>
                              <p:par>
                                <p:cTn id="21" presetID="3" presetClass="emph" presetSubtype="2" fill="hold" grpId="0" nodeType="withEffect">
                                  <p:stCondLst>
                                    <p:cond delay="0"/>
                                  </p:stCondLst>
                                  <p:childTnLst>
                                    <p:animClr clrSpc="rgb" dir="cw">
                                      <p:cBhvr override="childStyle">
                                        <p:cTn id="22" dur="2000" fill="hold"/>
                                        <p:tgtEl>
                                          <p:spTgt spid="11"/>
                                        </p:tgtEl>
                                        <p:attrNameLst>
                                          <p:attrName>style.color</p:attrName>
                                        </p:attrNameLst>
                                      </p:cBhvr>
                                      <p:to>
                                        <a:schemeClr val="folHlink"/>
                                      </p:to>
                                    </p:animClr>
                                  </p:childTnLst>
                                </p:cTn>
                              </p:par>
                              <p:par>
                                <p:cTn id="23" presetID="3" presetClass="emph" presetSubtype="2" fill="hold" grpId="0" nodeType="withEffect">
                                  <p:stCondLst>
                                    <p:cond delay="0"/>
                                  </p:stCondLst>
                                  <p:childTnLst>
                                    <p:animClr clrSpc="rgb" dir="cw">
                                      <p:cBhvr override="childStyle">
                                        <p:cTn id="24" dur="2000" fill="hold"/>
                                        <p:tgtEl>
                                          <p:spTgt spid="4"/>
                                        </p:tgtEl>
                                        <p:attrNameLst>
                                          <p:attrName>style.color</p:attrName>
                                        </p:attrNameLst>
                                      </p:cBhvr>
                                      <p:to>
                                        <a:srgbClr val="B1CAE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1" grpId="0"/>
      <p:bldGraphic spid="23" grpId="0">
        <p:bldAsOne/>
      </p:bldGraphic>
      <p:bldGraphic spid="24" grpId="0">
        <p:bldAsOne/>
      </p:bldGraphic>
      <p:bldGraphic spid="25" grpId="0">
        <p:bldAsOne/>
      </p:bldGraphic>
      <p:bldGraphic spid="2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86" y="3830070"/>
            <a:ext cx="6157543" cy="3027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831FCC8-252D-E24A-997D-939CB8B534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
          <a:stretch/>
        </p:blipFill>
        <p:spPr>
          <a:xfrm flipH="1">
            <a:off x="-1375" y="-28888"/>
            <a:ext cx="6145383" cy="3824466"/>
          </a:xfrm>
          <a:prstGeom prst="rect">
            <a:avLst/>
          </a:prstGeom>
        </p:spPr>
      </p:pic>
      <p:sp>
        <p:nvSpPr>
          <p:cNvPr id="6" name="Rectangle 5"/>
          <p:cNvSpPr/>
          <p:nvPr/>
        </p:nvSpPr>
        <p:spPr>
          <a:xfrm>
            <a:off x="6152478" y="0"/>
            <a:ext cx="6039521" cy="39403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904EAED-1AFA-FB44-9919-0076348D09F7}"/>
              </a:ext>
            </a:extLst>
          </p:cNvPr>
          <p:cNvSpPr/>
          <p:nvPr/>
        </p:nvSpPr>
        <p:spPr>
          <a:xfrm rot="10800000" flipH="1">
            <a:off x="1654094" y="-37447"/>
            <a:ext cx="3048000" cy="3833024"/>
          </a:xfrm>
          <a:prstGeom prst="rect">
            <a:avLst/>
          </a:prstGeom>
          <a:gradFill flip="none" rotWithShape="1">
            <a:gsLst>
              <a:gs pos="0">
                <a:schemeClr val="accent3">
                  <a:lumMod val="5000"/>
                  <a:lumOff val="95000"/>
                  <a:alpha val="0"/>
                </a:schemeClr>
              </a:gs>
              <a:gs pos="71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endParaRPr>
          </a:p>
        </p:txBody>
      </p:sp>
      <p:sp>
        <p:nvSpPr>
          <p:cNvPr id="10" name="Text Box 17"/>
          <p:cNvSpPr txBox="1">
            <a:spLocks noChangeArrowheads="1"/>
          </p:cNvSpPr>
          <p:nvPr/>
        </p:nvSpPr>
        <p:spPr bwMode="auto">
          <a:xfrm>
            <a:off x="6579782" y="518892"/>
            <a:ext cx="5201093" cy="2895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t">
            <a:spAutoFit/>
          </a:bodyPr>
          <a:lstStyle/>
          <a:p>
            <a:pPr>
              <a:buClr>
                <a:srgbClr val="412D5D"/>
              </a:buClr>
              <a:buSzPct val="125000"/>
            </a:pPr>
            <a:r>
              <a:rPr lang="en-US" altLang="ja-JP" sz="1400" b="1" dirty="0">
                <a:solidFill>
                  <a:srgbClr val="412D5D"/>
                </a:solidFill>
                <a:latin typeface="Arial"/>
                <a:ea typeface="Open Sans" charset="0"/>
                <a:cs typeface="Arial"/>
              </a:rPr>
              <a:t>Centric Delivers</a:t>
            </a:r>
          </a:p>
          <a:p>
            <a:pPr>
              <a:lnSpc>
                <a:spcPts val="1300"/>
              </a:lnSpc>
              <a:spcBef>
                <a:spcPts val="600"/>
              </a:spcBef>
            </a:pPr>
            <a:r>
              <a:rPr lang="en-US" sz="1100" dirty="0">
                <a:latin typeface="Arial" panose="020B0604020202020204" pitchFamily="34" charset="0"/>
                <a:ea typeface="Open Sans" charset="0"/>
                <a:cs typeface="Arial" panose="020B0604020202020204" pitchFamily="34" charset="0"/>
              </a:rPr>
              <a:t>Deployed 30+ client solutions using new process, meeting the annual target</a:t>
            </a:r>
            <a:br>
              <a:rPr lang="en-US" sz="1100" dirty="0">
                <a:latin typeface="Arial" panose="020B0604020202020204" pitchFamily="34" charset="0"/>
                <a:ea typeface="Open Sans" charset="0"/>
                <a:cs typeface="Arial" panose="020B0604020202020204" pitchFamily="34" charset="0"/>
              </a:rPr>
            </a:br>
            <a:r>
              <a:rPr lang="en-US" sz="1100" dirty="0">
                <a:latin typeface="Arial" panose="020B0604020202020204" pitchFamily="34" charset="0"/>
                <a:ea typeface="Open Sans" charset="0"/>
                <a:cs typeface="Arial" panose="020B0604020202020204" pitchFamily="34" charset="0"/>
              </a:rPr>
              <a:t>Centric worked with the Broker Leadership to:</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Establish and execute the standard deployment process</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Provide program management in overseeing timelines, resource assignments, and budgets</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Establish transparency between software vendor, project team, and broker leadership</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Ensure risks were identified, communicated, and mitigated appropriately</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Create a project team structure for successful delivery</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Set routine and standards with software vendor around testing</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Deliver continuous improvement to the deployment approach</a:t>
            </a:r>
          </a:p>
        </p:txBody>
      </p:sp>
      <p:sp>
        <p:nvSpPr>
          <p:cNvPr id="12" name="Text Box 17"/>
          <p:cNvSpPr txBox="1">
            <a:spLocks noChangeArrowheads="1"/>
          </p:cNvSpPr>
          <p:nvPr/>
        </p:nvSpPr>
        <p:spPr bwMode="auto">
          <a:xfrm>
            <a:off x="6579782" y="4324728"/>
            <a:ext cx="4883078" cy="19210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t">
            <a:spAutoFit/>
          </a:bodyPr>
          <a:lstStyle/>
          <a:p>
            <a:pPr>
              <a:spcBef>
                <a:spcPts val="600"/>
              </a:spcBef>
              <a:buClr>
                <a:srgbClr val="412D5D"/>
              </a:buClr>
              <a:buSzPct val="125000"/>
            </a:pPr>
            <a:r>
              <a:rPr lang="en-US" altLang="ja-JP" sz="1400" b="1" dirty="0">
                <a:solidFill>
                  <a:srgbClr val="412D5D"/>
                </a:solidFill>
                <a:latin typeface="Arial"/>
                <a:ea typeface="Open Sans" charset="0"/>
                <a:cs typeface="Arial"/>
              </a:rPr>
              <a:t>Benefits</a:t>
            </a:r>
          </a:p>
          <a:p>
            <a:pPr marL="171450" indent="-171450">
              <a:lnSpc>
                <a:spcPts val="1300"/>
              </a:lnSpc>
              <a:spcBef>
                <a:spcPts val="600"/>
              </a:spcBef>
              <a:spcAft>
                <a:spcPts val="300"/>
              </a:spcAft>
              <a:buClr>
                <a:schemeClr val="accent3"/>
              </a:buClr>
              <a:buFont typeface="Arial" charset="0"/>
              <a:buChar char="•"/>
              <a:defRPr/>
            </a:pPr>
            <a:r>
              <a:rPr lang="en-US" sz="1100" dirty="0">
                <a:latin typeface="Arial" panose="020B0604020202020204" pitchFamily="34" charset="0"/>
                <a:ea typeface="Open Sans" charset="0"/>
                <a:cs typeface="Arial" panose="020B0604020202020204" pitchFamily="34" charset="0"/>
              </a:rPr>
              <a:t>Useful and exciting product to offer to existing clients</a:t>
            </a:r>
          </a:p>
          <a:p>
            <a:pPr marL="171450" indent="-171450">
              <a:lnSpc>
                <a:spcPts val="1300"/>
              </a:lnSpc>
              <a:spcBef>
                <a:spcPts val="600"/>
              </a:spcBef>
              <a:spcAft>
                <a:spcPts val="300"/>
              </a:spcAft>
              <a:buClr>
                <a:schemeClr val="accent3"/>
              </a:buClr>
              <a:buFont typeface="Arial" charset="0"/>
              <a:buChar char="•"/>
              <a:defRPr/>
            </a:pPr>
            <a:r>
              <a:rPr lang="en-US" sz="1100" dirty="0">
                <a:latin typeface="Arial" panose="020B0604020202020204" pitchFamily="34" charset="0"/>
                <a:ea typeface="Open Sans" charset="0"/>
                <a:cs typeface="Arial" panose="020B0604020202020204" pitchFamily="34" charset="0"/>
              </a:rPr>
              <a:t>Tailored employee benefits enrollment and management system designed to provide employee self-service and eliminate paper processing</a:t>
            </a:r>
          </a:p>
          <a:p>
            <a:pPr marL="171450" indent="-171450">
              <a:lnSpc>
                <a:spcPts val="1300"/>
              </a:lnSpc>
              <a:spcBef>
                <a:spcPts val="600"/>
              </a:spcBef>
              <a:spcAft>
                <a:spcPts val="300"/>
              </a:spcAft>
              <a:buClr>
                <a:schemeClr val="accent3"/>
              </a:buClr>
              <a:buFont typeface="Arial" charset="0"/>
              <a:buChar char="•"/>
              <a:defRPr/>
            </a:pPr>
            <a:r>
              <a:rPr lang="en-US" sz="1100" dirty="0">
                <a:latin typeface="Arial" panose="020B0604020202020204" pitchFamily="34" charset="0"/>
                <a:ea typeface="Open Sans" charset="0"/>
                <a:cs typeface="Arial" panose="020B0604020202020204" pitchFamily="34" charset="0"/>
              </a:rPr>
              <a:t>Incentive to keep clients at the broker (versus them moving to another firm)</a:t>
            </a:r>
          </a:p>
          <a:p>
            <a:pPr marL="171450" indent="-171450">
              <a:lnSpc>
                <a:spcPts val="1300"/>
              </a:lnSpc>
              <a:spcBef>
                <a:spcPts val="600"/>
              </a:spcBef>
              <a:spcAft>
                <a:spcPts val="300"/>
              </a:spcAft>
              <a:buClr>
                <a:schemeClr val="accent3"/>
              </a:buClr>
              <a:buFont typeface="Arial" charset="0"/>
              <a:buChar char="•"/>
              <a:defRPr/>
            </a:pPr>
            <a:r>
              <a:rPr lang="en-US" sz="1100" dirty="0">
                <a:latin typeface="Arial" panose="020B0604020202020204" pitchFamily="34" charset="0"/>
                <a:ea typeface="Open Sans" charset="0"/>
                <a:cs typeface="Arial" panose="020B0604020202020204" pitchFamily="34" charset="0"/>
              </a:rPr>
              <a:t>Established internal confidence for organization’s ability to deliver</a:t>
            </a:r>
          </a:p>
          <a:p>
            <a:pPr marL="171450" indent="-171450">
              <a:lnSpc>
                <a:spcPts val="1300"/>
              </a:lnSpc>
              <a:spcBef>
                <a:spcPts val="600"/>
              </a:spcBef>
              <a:spcAft>
                <a:spcPts val="300"/>
              </a:spcAft>
              <a:buClr>
                <a:schemeClr val="accent3"/>
              </a:buClr>
              <a:buFont typeface="Arial" charset="0"/>
              <a:buChar char="•"/>
              <a:defRPr/>
            </a:pPr>
            <a:r>
              <a:rPr lang="en-US" sz="1100" dirty="0">
                <a:latin typeface="Arial" panose="020B0604020202020204" pitchFamily="34" charset="0"/>
                <a:ea typeface="Open Sans" charset="0"/>
                <a:cs typeface="Arial" panose="020B0604020202020204" pitchFamily="34" charset="0"/>
              </a:rPr>
              <a:t>Improved communication and collaboration between PMO, IT, Business, and clients</a:t>
            </a:r>
          </a:p>
        </p:txBody>
      </p:sp>
      <p:pic>
        <p:nvPicPr>
          <p:cNvPr id="14" name="Picture 13">
            <a:extLst>
              <a:ext uri="{FF2B5EF4-FFF2-40B4-BE49-F238E27FC236}">
                <a16:creationId xmlns:a16="http://schemas.microsoft.com/office/drawing/2014/main" id="{103DFBB5-B57C-834D-A31E-FDE70D80EE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5" name="Title 7"/>
          <p:cNvSpPr txBox="1">
            <a:spLocks/>
          </p:cNvSpPr>
          <p:nvPr/>
        </p:nvSpPr>
        <p:spPr>
          <a:xfrm>
            <a:off x="0" y="3314035"/>
            <a:ext cx="6152478" cy="521677"/>
          </a:xfrm>
          <a:prstGeom prst="rect">
            <a:avLst/>
          </a:prstGeom>
        </p:spPr>
        <p:txBody>
          <a:bodyPr vert="horz" lIns="91440" tIns="45720" rIns="91440" bIns="45720" rtlCol="0" anchor="ctr">
            <a:noAutofit/>
          </a:bodyPr>
          <a:lstStyle/>
          <a:p>
            <a:pPr algn="ctr">
              <a:spcBef>
                <a:spcPts val="600"/>
              </a:spcBef>
            </a:pPr>
            <a:endParaRPr lang="en-US" sz="1600" b="1" dirty="0">
              <a:solidFill>
                <a:schemeClr val="bg1"/>
              </a:solidFill>
              <a:latin typeface="Arial" panose="020B0604020202020204" pitchFamily="34" charset="0"/>
              <a:ea typeface="Muli" charset="0"/>
              <a:cs typeface="Arial" panose="020B0604020202020204" pitchFamily="34" charset="0"/>
            </a:endParaRPr>
          </a:p>
        </p:txBody>
      </p:sp>
      <p:cxnSp>
        <p:nvCxnSpPr>
          <p:cNvPr id="16" name="Straight Connector 15">
            <a:extLst>
              <a:ext uri="{FF2B5EF4-FFF2-40B4-BE49-F238E27FC236}">
                <a16:creationId xmlns:a16="http://schemas.microsoft.com/office/drawing/2014/main" id="{487EC92D-C76E-034E-958B-D371090FD864}"/>
              </a:ext>
            </a:extLst>
          </p:cNvPr>
          <p:cNvCxnSpPr>
            <a:cxnSpLocks/>
          </p:cNvCxnSpPr>
          <p:nvPr/>
        </p:nvCxnSpPr>
        <p:spPr>
          <a:xfrm>
            <a:off x="6147053" y="-28887"/>
            <a:ext cx="10491" cy="688688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066" y="-28888"/>
            <a:ext cx="1689933" cy="3824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9" name="Text Placeholder 4"/>
          <p:cNvSpPr txBox="1">
            <a:spLocks/>
          </p:cNvSpPr>
          <p:nvPr/>
        </p:nvSpPr>
        <p:spPr>
          <a:xfrm>
            <a:off x="282839" y="2254692"/>
            <a:ext cx="2680494" cy="9520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600"/>
              </a:spcBef>
              <a:buNone/>
            </a:pPr>
            <a:r>
              <a:rPr lang="en-US" sz="1200" dirty="0">
                <a:latin typeface="Arial" panose="020B0604020202020204" pitchFamily="34" charset="0"/>
                <a:ea typeface="Open Sans" charset="0"/>
                <a:cs typeface="Arial" panose="020B0604020202020204" pitchFamily="34" charset="0"/>
              </a:rPr>
              <a:t>Centric leveled experience in program management to develop a strong implementation strategy for employee benefits program</a:t>
            </a:r>
          </a:p>
        </p:txBody>
      </p:sp>
      <p:sp>
        <p:nvSpPr>
          <p:cNvPr id="13" name="Text Placeholder 3"/>
          <p:cNvSpPr txBox="1">
            <a:spLocks/>
          </p:cNvSpPr>
          <p:nvPr/>
        </p:nvSpPr>
        <p:spPr>
          <a:xfrm>
            <a:off x="275022" y="1112360"/>
            <a:ext cx="3103177" cy="925863"/>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2600"/>
              </a:lnSpc>
              <a:buNone/>
            </a:pPr>
            <a:r>
              <a:rPr lang="en-US" altLang="ja-JP" sz="2400" b="1" dirty="0">
                <a:solidFill>
                  <a:schemeClr val="accent1"/>
                </a:solidFill>
                <a:latin typeface="Arial"/>
                <a:ea typeface="Muli Light" charset="0"/>
                <a:cs typeface="Arial"/>
              </a:rPr>
              <a:t>Employee </a:t>
            </a:r>
            <a:br>
              <a:rPr lang="en-US" altLang="ja-JP" sz="2400" b="1" dirty="0">
                <a:solidFill>
                  <a:schemeClr val="accent1"/>
                </a:solidFill>
                <a:latin typeface="Arial"/>
                <a:ea typeface="Muli Light" charset="0"/>
                <a:cs typeface="Arial"/>
              </a:rPr>
            </a:br>
            <a:r>
              <a:rPr lang="en-US" altLang="ja-JP" sz="2400" b="1" dirty="0">
                <a:solidFill>
                  <a:schemeClr val="accent1"/>
                </a:solidFill>
                <a:latin typeface="Arial"/>
                <a:ea typeface="Muli Light" charset="0"/>
                <a:cs typeface="Arial"/>
              </a:rPr>
              <a:t>Benefits Product Implementation</a:t>
            </a:r>
            <a:endParaRPr lang="en-US" sz="2400" b="1" dirty="0">
              <a:solidFill>
                <a:schemeClr val="accent1"/>
              </a:solidFill>
              <a:latin typeface="Arial"/>
              <a:ea typeface="Muli Light" charset="0"/>
              <a:cs typeface="Arial"/>
            </a:endParaRPr>
          </a:p>
        </p:txBody>
      </p:sp>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022" y="427989"/>
            <a:ext cx="2171845" cy="365177"/>
          </a:xfrm>
          <a:prstGeom prst="rect">
            <a:avLst/>
          </a:prstGeom>
        </p:spPr>
      </p:pic>
      <p:sp>
        <p:nvSpPr>
          <p:cNvPr id="8" name="Rectangle 7"/>
          <p:cNvSpPr/>
          <p:nvPr/>
        </p:nvSpPr>
        <p:spPr>
          <a:xfrm>
            <a:off x="1443" y="3768291"/>
            <a:ext cx="6157543" cy="17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23" name="Text Box 17"/>
          <p:cNvSpPr txBox="1">
            <a:spLocks noChangeArrowheads="1"/>
          </p:cNvSpPr>
          <p:nvPr/>
        </p:nvSpPr>
        <p:spPr bwMode="auto">
          <a:xfrm>
            <a:off x="356853" y="4320724"/>
            <a:ext cx="4994080" cy="13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t">
            <a:spAutoFit/>
          </a:bodyPr>
          <a:lstStyle/>
          <a:p>
            <a:pPr>
              <a:buClr>
                <a:srgbClr val="412D5D"/>
              </a:buClr>
              <a:buSzPct val="125000"/>
            </a:pPr>
            <a:r>
              <a:rPr lang="en-US" altLang="ja-JP" sz="1400" b="1" dirty="0">
                <a:solidFill>
                  <a:srgbClr val="412D5D"/>
                </a:solidFill>
                <a:latin typeface="Arial"/>
                <a:ea typeface="Open Sans" charset="0"/>
                <a:cs typeface="Arial"/>
              </a:rPr>
              <a:t>The Business Need</a:t>
            </a:r>
          </a:p>
          <a:p>
            <a:pPr>
              <a:lnSpc>
                <a:spcPts val="1300"/>
              </a:lnSpc>
              <a:spcBef>
                <a:spcPts val="600"/>
              </a:spcBef>
            </a:pPr>
            <a:r>
              <a:rPr lang="en-US" sz="1100" dirty="0">
                <a:latin typeface="Arial" panose="020B0604020202020204" pitchFamily="34" charset="0"/>
                <a:ea typeface="Open Sans" charset="0"/>
                <a:cs typeface="Arial" panose="020B0604020202020204" pitchFamily="34" charset="0"/>
              </a:rPr>
              <a:t>The client’s brokerage leadership wanted an employee benefits program to offer as a service to existing group insurance clients. The project was in progress but struggling to get to completion. The broker desired project governance and true leadership to deliver the employee benefits package to multiple clients. They also needed to ensure Affordable Care Act reporting was completed in an accurate and timely fashion.</a:t>
            </a:r>
          </a:p>
        </p:txBody>
      </p:sp>
      <p:sp>
        <p:nvSpPr>
          <p:cNvPr id="25" name="Text Box 17"/>
          <p:cNvSpPr txBox="1">
            <a:spLocks noChangeArrowheads="1"/>
          </p:cNvSpPr>
          <p:nvPr/>
        </p:nvSpPr>
        <p:spPr bwMode="auto">
          <a:xfrm>
            <a:off x="1443" y="-617105"/>
            <a:ext cx="11940189" cy="384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t">
            <a:spAutoFit/>
          </a:bodyPr>
          <a:lstStyle/>
          <a:p>
            <a:pPr>
              <a:buClr>
                <a:srgbClr val="412D5D"/>
              </a:buClr>
              <a:buSzPct val="125000"/>
            </a:pPr>
            <a:r>
              <a:rPr lang="en-US" altLang="ja-JP" sz="1400" b="1" dirty="0">
                <a:solidFill>
                  <a:srgbClr val="C00000"/>
                </a:solidFill>
                <a:latin typeface="Arial"/>
                <a:ea typeface="Open Sans" charset="0"/>
                <a:cs typeface="Arial"/>
              </a:rPr>
              <a:t>Case Study Template A — Long Version  //  </a:t>
            </a:r>
            <a:r>
              <a:rPr lang="en-US" altLang="ja-JP" sz="1100" b="1" dirty="0">
                <a:solidFill>
                  <a:srgbClr val="C00000"/>
                </a:solidFill>
                <a:latin typeface="Arial"/>
                <a:ea typeface="Open Sans" charset="0"/>
                <a:cs typeface="Arial"/>
              </a:rPr>
              <a:t>If client is not confidential, use their logo (ensuring sufficient white space around it).</a:t>
            </a:r>
            <a:endParaRPr lang="en-US" sz="1000" dirty="0">
              <a:solidFill>
                <a:srgbClr val="C00000"/>
              </a:solidFill>
              <a:latin typeface="Arial" panose="020B0604020202020204" pitchFamily="34" charset="0"/>
              <a:ea typeface="Open Sans" charset="0"/>
              <a:cs typeface="Arial" panose="020B0604020202020204" pitchFamily="34" charset="0"/>
            </a:endParaRPr>
          </a:p>
          <a:p>
            <a:pPr>
              <a:buClr>
                <a:srgbClr val="412D5D"/>
              </a:buClr>
              <a:buSzPct val="125000"/>
            </a:pPr>
            <a:endParaRPr lang="en-US" sz="1100" dirty="0">
              <a:solidFill>
                <a:srgbClr val="C00000"/>
              </a:solidFill>
              <a:latin typeface="Arial" panose="020B0604020202020204" pitchFamily="34" charset="0"/>
              <a:ea typeface="Open Sans" charset="0"/>
              <a:cs typeface="Arial" panose="020B0604020202020204" pitchFamily="34" charset="0"/>
            </a:endParaRPr>
          </a:p>
        </p:txBody>
      </p:sp>
    </p:spTree>
    <p:extLst>
      <p:ext uri="{BB962C8B-B14F-4D97-AF65-F5344CB8AC3E}">
        <p14:creationId xmlns:p14="http://schemas.microsoft.com/office/powerpoint/2010/main" val="284292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86" y="3830070"/>
            <a:ext cx="6157543" cy="3027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831FCC8-252D-E24A-997D-939CB8B534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
          <a:stretch/>
        </p:blipFill>
        <p:spPr>
          <a:xfrm flipH="1">
            <a:off x="-1375" y="-28888"/>
            <a:ext cx="6145383" cy="3824466"/>
          </a:xfrm>
          <a:prstGeom prst="rect">
            <a:avLst/>
          </a:prstGeom>
        </p:spPr>
      </p:pic>
      <p:sp>
        <p:nvSpPr>
          <p:cNvPr id="6" name="Rectangle 5"/>
          <p:cNvSpPr/>
          <p:nvPr/>
        </p:nvSpPr>
        <p:spPr>
          <a:xfrm>
            <a:off x="6152478" y="0"/>
            <a:ext cx="6039521" cy="39403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904EAED-1AFA-FB44-9919-0076348D09F7}"/>
              </a:ext>
            </a:extLst>
          </p:cNvPr>
          <p:cNvSpPr/>
          <p:nvPr/>
        </p:nvSpPr>
        <p:spPr>
          <a:xfrm rot="10800000" flipH="1">
            <a:off x="1654094" y="-37447"/>
            <a:ext cx="3048000" cy="3833024"/>
          </a:xfrm>
          <a:prstGeom prst="rect">
            <a:avLst/>
          </a:prstGeom>
          <a:gradFill flip="none" rotWithShape="1">
            <a:gsLst>
              <a:gs pos="0">
                <a:schemeClr val="accent3">
                  <a:lumMod val="5000"/>
                  <a:lumOff val="95000"/>
                  <a:alpha val="0"/>
                </a:schemeClr>
              </a:gs>
              <a:gs pos="71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endParaRPr>
          </a:p>
        </p:txBody>
      </p:sp>
      <p:sp>
        <p:nvSpPr>
          <p:cNvPr id="10" name="Text Box 17"/>
          <p:cNvSpPr txBox="1">
            <a:spLocks noChangeArrowheads="1"/>
          </p:cNvSpPr>
          <p:nvPr/>
        </p:nvSpPr>
        <p:spPr bwMode="auto">
          <a:xfrm>
            <a:off x="6579782" y="4324728"/>
            <a:ext cx="4883078" cy="19210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t">
            <a:spAutoFit/>
          </a:bodyPr>
          <a:lstStyle/>
          <a:p>
            <a:pPr>
              <a:spcBef>
                <a:spcPts val="600"/>
              </a:spcBef>
              <a:buClr>
                <a:srgbClr val="412D5D"/>
              </a:buClr>
              <a:buSzPct val="125000"/>
            </a:pPr>
            <a:r>
              <a:rPr lang="en-US" altLang="ja-JP" sz="1400" b="1" dirty="0">
                <a:solidFill>
                  <a:srgbClr val="412D5D"/>
                </a:solidFill>
                <a:latin typeface="Arial"/>
                <a:ea typeface="Open Sans" charset="0"/>
                <a:cs typeface="Arial"/>
              </a:rPr>
              <a:t>Benefits</a:t>
            </a:r>
          </a:p>
          <a:p>
            <a:pPr marL="171450" indent="-171450">
              <a:lnSpc>
                <a:spcPts val="1300"/>
              </a:lnSpc>
              <a:spcBef>
                <a:spcPts val="600"/>
              </a:spcBef>
              <a:spcAft>
                <a:spcPts val="300"/>
              </a:spcAft>
              <a:buClr>
                <a:schemeClr val="accent3"/>
              </a:buClr>
              <a:buFont typeface="Arial" charset="0"/>
              <a:buChar char="•"/>
              <a:defRPr/>
            </a:pPr>
            <a:r>
              <a:rPr lang="en-US" sz="1100" dirty="0">
                <a:latin typeface="Arial" panose="020B0604020202020204" pitchFamily="34" charset="0"/>
                <a:ea typeface="Open Sans" charset="0"/>
                <a:cs typeface="Arial" panose="020B0604020202020204" pitchFamily="34" charset="0"/>
              </a:rPr>
              <a:t>Useful and exciting product to offer to existing clients</a:t>
            </a:r>
          </a:p>
          <a:p>
            <a:pPr marL="171450" indent="-171450">
              <a:lnSpc>
                <a:spcPts val="1300"/>
              </a:lnSpc>
              <a:spcBef>
                <a:spcPts val="600"/>
              </a:spcBef>
              <a:spcAft>
                <a:spcPts val="300"/>
              </a:spcAft>
              <a:buClr>
                <a:schemeClr val="accent3"/>
              </a:buClr>
              <a:buFont typeface="Arial" charset="0"/>
              <a:buChar char="•"/>
              <a:defRPr/>
            </a:pPr>
            <a:r>
              <a:rPr lang="en-US" sz="1100" dirty="0">
                <a:latin typeface="Arial" panose="020B0604020202020204" pitchFamily="34" charset="0"/>
                <a:ea typeface="Open Sans" charset="0"/>
                <a:cs typeface="Arial" panose="020B0604020202020204" pitchFamily="34" charset="0"/>
              </a:rPr>
              <a:t>Tailored employee benefits enrollment and management system designed to provide employee self-service and eliminate paper processing</a:t>
            </a:r>
          </a:p>
          <a:p>
            <a:pPr marL="171450" indent="-171450">
              <a:lnSpc>
                <a:spcPts val="1300"/>
              </a:lnSpc>
              <a:spcBef>
                <a:spcPts val="600"/>
              </a:spcBef>
              <a:spcAft>
                <a:spcPts val="300"/>
              </a:spcAft>
              <a:buClr>
                <a:schemeClr val="accent3"/>
              </a:buClr>
              <a:buFont typeface="Arial" charset="0"/>
              <a:buChar char="•"/>
              <a:defRPr/>
            </a:pPr>
            <a:r>
              <a:rPr lang="en-US" sz="1100" dirty="0">
                <a:latin typeface="Arial" panose="020B0604020202020204" pitchFamily="34" charset="0"/>
                <a:ea typeface="Open Sans" charset="0"/>
                <a:cs typeface="Arial" panose="020B0604020202020204" pitchFamily="34" charset="0"/>
              </a:rPr>
              <a:t>Incentive to keep clients at the broker (versus them moving to another firm)</a:t>
            </a:r>
          </a:p>
          <a:p>
            <a:pPr marL="171450" indent="-171450">
              <a:lnSpc>
                <a:spcPts val="1300"/>
              </a:lnSpc>
              <a:spcBef>
                <a:spcPts val="600"/>
              </a:spcBef>
              <a:spcAft>
                <a:spcPts val="300"/>
              </a:spcAft>
              <a:buClr>
                <a:schemeClr val="accent3"/>
              </a:buClr>
              <a:buFont typeface="Arial" charset="0"/>
              <a:buChar char="•"/>
              <a:defRPr/>
            </a:pPr>
            <a:r>
              <a:rPr lang="en-US" sz="1100" dirty="0">
                <a:latin typeface="Arial" panose="020B0604020202020204" pitchFamily="34" charset="0"/>
                <a:ea typeface="Open Sans" charset="0"/>
                <a:cs typeface="Arial" panose="020B0604020202020204" pitchFamily="34" charset="0"/>
              </a:rPr>
              <a:t>Established internal confidence for organization’s ability to deliver</a:t>
            </a:r>
          </a:p>
          <a:p>
            <a:pPr marL="171450" indent="-171450">
              <a:lnSpc>
                <a:spcPts val="1300"/>
              </a:lnSpc>
              <a:spcBef>
                <a:spcPts val="600"/>
              </a:spcBef>
              <a:spcAft>
                <a:spcPts val="300"/>
              </a:spcAft>
              <a:buClr>
                <a:schemeClr val="accent3"/>
              </a:buClr>
              <a:buFont typeface="Arial" charset="0"/>
              <a:buChar char="•"/>
              <a:defRPr/>
            </a:pPr>
            <a:r>
              <a:rPr lang="en-US" sz="1100" dirty="0">
                <a:latin typeface="Arial" panose="020B0604020202020204" pitchFamily="34" charset="0"/>
                <a:ea typeface="Open Sans" charset="0"/>
                <a:cs typeface="Arial" panose="020B0604020202020204" pitchFamily="34" charset="0"/>
              </a:rPr>
              <a:t>Improved communication and collaboration between PMO, IT, Business, and clients</a:t>
            </a:r>
          </a:p>
        </p:txBody>
      </p:sp>
      <p:pic>
        <p:nvPicPr>
          <p:cNvPr id="11" name="Picture 10">
            <a:extLst>
              <a:ext uri="{FF2B5EF4-FFF2-40B4-BE49-F238E27FC236}">
                <a16:creationId xmlns:a16="http://schemas.microsoft.com/office/drawing/2014/main" id="{103DFBB5-B57C-834D-A31E-FDE70D80EE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2" name="Title 7"/>
          <p:cNvSpPr txBox="1">
            <a:spLocks/>
          </p:cNvSpPr>
          <p:nvPr/>
        </p:nvSpPr>
        <p:spPr>
          <a:xfrm>
            <a:off x="0" y="3314035"/>
            <a:ext cx="6152478" cy="521677"/>
          </a:xfrm>
          <a:prstGeom prst="rect">
            <a:avLst/>
          </a:prstGeom>
        </p:spPr>
        <p:txBody>
          <a:bodyPr vert="horz" lIns="91440" tIns="45720" rIns="91440" bIns="45720" rtlCol="0" anchor="ctr">
            <a:noAutofit/>
          </a:bodyPr>
          <a:lstStyle/>
          <a:p>
            <a:pPr algn="ctr">
              <a:spcBef>
                <a:spcPts val="600"/>
              </a:spcBef>
            </a:pPr>
            <a:endParaRPr lang="en-US" sz="1600" b="1" dirty="0">
              <a:solidFill>
                <a:schemeClr val="bg1"/>
              </a:solidFill>
              <a:latin typeface="Arial" panose="020B0604020202020204" pitchFamily="34" charset="0"/>
              <a:ea typeface="Muli" charset="0"/>
              <a:cs typeface="Arial" panose="020B0604020202020204" pitchFamily="34" charset="0"/>
            </a:endParaRPr>
          </a:p>
        </p:txBody>
      </p:sp>
      <p:cxnSp>
        <p:nvCxnSpPr>
          <p:cNvPr id="13" name="Straight Connector 12">
            <a:extLst>
              <a:ext uri="{FF2B5EF4-FFF2-40B4-BE49-F238E27FC236}">
                <a16:creationId xmlns:a16="http://schemas.microsoft.com/office/drawing/2014/main" id="{487EC92D-C76E-034E-958B-D371090FD864}"/>
              </a:ext>
            </a:extLst>
          </p:cNvPr>
          <p:cNvCxnSpPr>
            <a:cxnSpLocks/>
          </p:cNvCxnSpPr>
          <p:nvPr/>
        </p:nvCxnSpPr>
        <p:spPr>
          <a:xfrm>
            <a:off x="6147053" y="-28887"/>
            <a:ext cx="10491" cy="688688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066" y="-28888"/>
            <a:ext cx="1689933" cy="3824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5" name="Text Placeholder 4"/>
          <p:cNvSpPr txBox="1">
            <a:spLocks/>
          </p:cNvSpPr>
          <p:nvPr/>
        </p:nvSpPr>
        <p:spPr>
          <a:xfrm>
            <a:off x="282839" y="1638591"/>
            <a:ext cx="2680494" cy="9520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600"/>
              </a:spcBef>
              <a:buNone/>
            </a:pPr>
            <a:r>
              <a:rPr lang="en-US" sz="1200" dirty="0">
                <a:latin typeface="Arial" panose="020B0604020202020204" pitchFamily="34" charset="0"/>
                <a:ea typeface="Open Sans" charset="0"/>
                <a:cs typeface="Arial" panose="020B0604020202020204" pitchFamily="34" charset="0"/>
              </a:rPr>
              <a:t>Centric leveled experience in program management to develop a strong implementation strategy for employee benefits program</a:t>
            </a:r>
          </a:p>
        </p:txBody>
      </p:sp>
      <p:sp>
        <p:nvSpPr>
          <p:cNvPr id="16" name="Text Placeholder 3"/>
          <p:cNvSpPr txBox="1">
            <a:spLocks/>
          </p:cNvSpPr>
          <p:nvPr/>
        </p:nvSpPr>
        <p:spPr>
          <a:xfrm>
            <a:off x="275022" y="496259"/>
            <a:ext cx="3103177" cy="925863"/>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2600"/>
              </a:lnSpc>
              <a:buNone/>
            </a:pPr>
            <a:r>
              <a:rPr lang="en-US" altLang="ja-JP" sz="2400" b="1" dirty="0">
                <a:solidFill>
                  <a:schemeClr val="accent1"/>
                </a:solidFill>
                <a:latin typeface="Arial"/>
                <a:ea typeface="Muli Light" charset="0"/>
                <a:cs typeface="Arial"/>
              </a:rPr>
              <a:t>Employee </a:t>
            </a:r>
            <a:br>
              <a:rPr lang="en-US" altLang="ja-JP" sz="2400" b="1" dirty="0">
                <a:solidFill>
                  <a:schemeClr val="accent1"/>
                </a:solidFill>
                <a:latin typeface="Arial"/>
                <a:ea typeface="Muli Light" charset="0"/>
                <a:cs typeface="Arial"/>
              </a:rPr>
            </a:br>
            <a:r>
              <a:rPr lang="en-US" altLang="ja-JP" sz="2400" b="1" dirty="0">
                <a:solidFill>
                  <a:schemeClr val="accent1"/>
                </a:solidFill>
                <a:latin typeface="Arial"/>
                <a:ea typeface="Muli Light" charset="0"/>
                <a:cs typeface="Arial"/>
              </a:rPr>
              <a:t>Benefits Product Implementation</a:t>
            </a:r>
            <a:endParaRPr lang="en-US" sz="2400" b="1" dirty="0">
              <a:solidFill>
                <a:schemeClr val="accent1"/>
              </a:solidFill>
              <a:latin typeface="Arial"/>
              <a:ea typeface="Muli Light" charset="0"/>
              <a:cs typeface="Arial"/>
            </a:endParaRPr>
          </a:p>
        </p:txBody>
      </p:sp>
      <p:sp>
        <p:nvSpPr>
          <p:cNvPr id="18" name="Rectangle 17"/>
          <p:cNvSpPr/>
          <p:nvPr/>
        </p:nvSpPr>
        <p:spPr>
          <a:xfrm>
            <a:off x="-5065" y="3314035"/>
            <a:ext cx="6164052" cy="62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21" name="Text Box 17"/>
          <p:cNvSpPr txBox="1">
            <a:spLocks noChangeArrowheads="1"/>
          </p:cNvSpPr>
          <p:nvPr/>
        </p:nvSpPr>
        <p:spPr bwMode="auto">
          <a:xfrm>
            <a:off x="6579782" y="518892"/>
            <a:ext cx="5201093" cy="2895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t">
            <a:spAutoFit/>
          </a:bodyPr>
          <a:lstStyle/>
          <a:p>
            <a:pPr>
              <a:buClr>
                <a:srgbClr val="412D5D"/>
              </a:buClr>
              <a:buSzPct val="125000"/>
            </a:pPr>
            <a:r>
              <a:rPr lang="en-US" altLang="ja-JP" sz="1400" b="1" dirty="0">
                <a:solidFill>
                  <a:srgbClr val="412D5D"/>
                </a:solidFill>
                <a:latin typeface="Arial"/>
                <a:ea typeface="Open Sans" charset="0"/>
                <a:cs typeface="Arial"/>
              </a:rPr>
              <a:t>Centric Delivers</a:t>
            </a:r>
          </a:p>
          <a:p>
            <a:pPr>
              <a:lnSpc>
                <a:spcPts val="1300"/>
              </a:lnSpc>
              <a:spcBef>
                <a:spcPts val="600"/>
              </a:spcBef>
            </a:pPr>
            <a:r>
              <a:rPr lang="en-US" sz="1100" dirty="0">
                <a:latin typeface="Arial" panose="020B0604020202020204" pitchFamily="34" charset="0"/>
                <a:ea typeface="Open Sans" charset="0"/>
                <a:cs typeface="Arial" panose="020B0604020202020204" pitchFamily="34" charset="0"/>
              </a:rPr>
              <a:t>Deployed 30+ client solutions using new process, meeting the annual target</a:t>
            </a:r>
            <a:br>
              <a:rPr lang="en-US" sz="1100" dirty="0">
                <a:latin typeface="Arial" panose="020B0604020202020204" pitchFamily="34" charset="0"/>
                <a:ea typeface="Open Sans" charset="0"/>
                <a:cs typeface="Arial" panose="020B0604020202020204" pitchFamily="34" charset="0"/>
              </a:rPr>
            </a:br>
            <a:r>
              <a:rPr lang="en-US" sz="1100" dirty="0">
                <a:latin typeface="Arial" panose="020B0604020202020204" pitchFamily="34" charset="0"/>
                <a:ea typeface="Open Sans" charset="0"/>
                <a:cs typeface="Arial" panose="020B0604020202020204" pitchFamily="34" charset="0"/>
              </a:rPr>
              <a:t>Centric worked with the Broker Leadership to:</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Establish and execute the standard deployment process</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Provide program management in overseeing timelines, resource assignments, and budgets</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Establish transparency between software vendor, project team, and broker leadership</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Ensure risks were identified, communicated, and mitigated appropriately</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Create a project team structure for successful delivery</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Set routine and standards with software vendor around testing</a:t>
            </a:r>
          </a:p>
          <a:p>
            <a:pPr marL="171450" indent="-171450">
              <a:lnSpc>
                <a:spcPts val="1300"/>
              </a:lnSpc>
              <a:spcBef>
                <a:spcPts val="600"/>
              </a:spcBef>
              <a:spcAft>
                <a:spcPts val="300"/>
              </a:spcAft>
              <a:buClr>
                <a:schemeClr val="accent3"/>
              </a:buClr>
              <a:buFont typeface="Arial" charset="0"/>
              <a:buChar char="•"/>
              <a:tabLst>
                <a:tab pos="914400" algn="l"/>
              </a:tabLst>
              <a:defRPr/>
            </a:pPr>
            <a:r>
              <a:rPr lang="en-US" sz="1100" dirty="0">
                <a:latin typeface="Arial" panose="020B0604020202020204" pitchFamily="34" charset="0"/>
                <a:ea typeface="Open Sans" charset="0"/>
                <a:cs typeface="Arial" panose="020B0604020202020204" pitchFamily="34" charset="0"/>
              </a:rPr>
              <a:t>Deliver continuous improvement to the deployment approach</a:t>
            </a:r>
          </a:p>
        </p:txBody>
      </p:sp>
      <p:sp>
        <p:nvSpPr>
          <p:cNvPr id="22" name="Text Placeholder 3"/>
          <p:cNvSpPr txBox="1">
            <a:spLocks/>
          </p:cNvSpPr>
          <p:nvPr/>
        </p:nvSpPr>
        <p:spPr>
          <a:xfrm>
            <a:off x="275022" y="3409672"/>
            <a:ext cx="5677045" cy="452323"/>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2600"/>
              </a:lnSpc>
              <a:buNone/>
            </a:pPr>
            <a:r>
              <a:rPr lang="en-US" altLang="ja-JP" sz="2200" dirty="0">
                <a:solidFill>
                  <a:schemeClr val="bg1"/>
                </a:solidFill>
                <a:latin typeface="Arial"/>
                <a:ea typeface="Muli Light" charset="0"/>
                <a:cs typeface="Arial"/>
              </a:rPr>
              <a:t>Confidential Company Name Here </a:t>
            </a:r>
            <a:endParaRPr lang="en-US" sz="2200" dirty="0">
              <a:solidFill>
                <a:schemeClr val="bg1"/>
              </a:solidFill>
              <a:latin typeface="Arial"/>
              <a:ea typeface="Muli Light" charset="0"/>
              <a:cs typeface="Arial"/>
            </a:endParaRPr>
          </a:p>
        </p:txBody>
      </p:sp>
      <p:sp>
        <p:nvSpPr>
          <p:cNvPr id="9" name="Text Box 17"/>
          <p:cNvSpPr txBox="1">
            <a:spLocks noChangeArrowheads="1"/>
          </p:cNvSpPr>
          <p:nvPr/>
        </p:nvSpPr>
        <p:spPr bwMode="auto">
          <a:xfrm>
            <a:off x="356853" y="4320724"/>
            <a:ext cx="4994080" cy="13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t">
            <a:spAutoFit/>
          </a:bodyPr>
          <a:lstStyle/>
          <a:p>
            <a:pPr>
              <a:buClr>
                <a:srgbClr val="412D5D"/>
              </a:buClr>
              <a:buSzPct val="125000"/>
            </a:pPr>
            <a:r>
              <a:rPr lang="en-US" altLang="ja-JP" sz="1400" b="1" dirty="0">
                <a:solidFill>
                  <a:srgbClr val="412D5D"/>
                </a:solidFill>
                <a:latin typeface="Arial"/>
                <a:ea typeface="Open Sans" charset="0"/>
                <a:cs typeface="Arial"/>
              </a:rPr>
              <a:t>The Business Need</a:t>
            </a:r>
          </a:p>
          <a:p>
            <a:pPr>
              <a:lnSpc>
                <a:spcPts val="1300"/>
              </a:lnSpc>
              <a:spcBef>
                <a:spcPts val="600"/>
              </a:spcBef>
            </a:pPr>
            <a:r>
              <a:rPr lang="en-US" sz="1100" dirty="0">
                <a:latin typeface="Arial" panose="020B0604020202020204" pitchFamily="34" charset="0"/>
                <a:ea typeface="Open Sans" charset="0"/>
                <a:cs typeface="Arial" panose="020B0604020202020204" pitchFamily="34" charset="0"/>
              </a:rPr>
              <a:t>The client’s brokerage leadership wanted an employee benefits program to offer as a service to existing group insurance clients. The project was in progress but struggling to get to completion. The broker desired project governance and true leadership to deliver the employee benefits package to multiple clients. They also needed to ensure Affordable Care Act reporting was completed in an accurate and timely fashion.</a:t>
            </a:r>
          </a:p>
        </p:txBody>
      </p:sp>
      <p:sp>
        <p:nvSpPr>
          <p:cNvPr id="19" name="Text Box 17"/>
          <p:cNvSpPr txBox="1">
            <a:spLocks noChangeArrowheads="1"/>
          </p:cNvSpPr>
          <p:nvPr/>
        </p:nvSpPr>
        <p:spPr bwMode="auto">
          <a:xfrm>
            <a:off x="1443" y="-617105"/>
            <a:ext cx="11940189"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t">
            <a:spAutoFit/>
          </a:bodyPr>
          <a:lstStyle/>
          <a:p>
            <a:pPr>
              <a:buClr>
                <a:srgbClr val="412D5D"/>
              </a:buClr>
              <a:buSzPct val="125000"/>
            </a:pPr>
            <a:r>
              <a:rPr lang="en-US" altLang="ja-JP" sz="1400" b="1" dirty="0">
                <a:solidFill>
                  <a:srgbClr val="C00000"/>
                </a:solidFill>
                <a:latin typeface="Arial"/>
                <a:ea typeface="Open Sans" charset="0"/>
                <a:cs typeface="Arial"/>
              </a:rPr>
              <a:t>Case Study Template B — Long Version  //  </a:t>
            </a:r>
            <a:r>
              <a:rPr lang="en-US" altLang="ja-JP" sz="1100" b="1" dirty="0">
                <a:solidFill>
                  <a:srgbClr val="C00000"/>
                </a:solidFill>
                <a:latin typeface="Arial"/>
                <a:ea typeface="Open Sans" charset="0"/>
                <a:cs typeface="Arial"/>
              </a:rPr>
              <a:t>If client is confidential, type 2-4 word reference to company in yellow bar. (</a:t>
            </a:r>
            <a:r>
              <a:rPr lang="en-US" altLang="ja-JP" sz="1100" b="1" dirty="0" err="1">
                <a:solidFill>
                  <a:srgbClr val="C00000"/>
                </a:solidFill>
                <a:latin typeface="Arial"/>
                <a:ea typeface="Open Sans" charset="0"/>
                <a:cs typeface="Arial"/>
              </a:rPr>
              <a:t>ie</a:t>
            </a:r>
            <a:r>
              <a:rPr lang="en-US" altLang="ja-JP" sz="1100" b="1" dirty="0">
                <a:solidFill>
                  <a:srgbClr val="C00000"/>
                </a:solidFill>
                <a:latin typeface="Arial"/>
                <a:ea typeface="Open Sans" charset="0"/>
                <a:cs typeface="Arial"/>
              </a:rPr>
              <a:t>. “Fortune 100 Technology Company”)</a:t>
            </a:r>
            <a:endParaRPr lang="en-US" sz="1000" dirty="0">
              <a:solidFill>
                <a:srgbClr val="C00000"/>
              </a:solidFill>
              <a:latin typeface="Arial" panose="020B0604020202020204" pitchFamily="34" charset="0"/>
              <a:ea typeface="Open Sans" charset="0"/>
              <a:cs typeface="Arial" panose="020B0604020202020204" pitchFamily="34" charset="0"/>
            </a:endParaRPr>
          </a:p>
        </p:txBody>
      </p:sp>
    </p:spTree>
    <p:extLst>
      <p:ext uri="{BB962C8B-B14F-4D97-AF65-F5344CB8AC3E}">
        <p14:creationId xmlns:p14="http://schemas.microsoft.com/office/powerpoint/2010/main" val="158415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87" y="-1"/>
            <a:ext cx="12190413" cy="3873501"/>
          </a:xfrm>
          <a:prstGeom prst="rect">
            <a:avLst/>
          </a:prstGeom>
        </p:spPr>
      </p:pic>
      <p:sp>
        <p:nvSpPr>
          <p:cNvPr id="13" name="Rectangle 12">
            <a:extLst>
              <a:ext uri="{FF2B5EF4-FFF2-40B4-BE49-F238E27FC236}">
                <a16:creationId xmlns:a16="http://schemas.microsoft.com/office/drawing/2014/main" id="{E67B631A-6EF2-1E4B-8E8A-D9F8F8243A11}"/>
              </a:ext>
            </a:extLst>
          </p:cNvPr>
          <p:cNvSpPr/>
          <p:nvPr/>
        </p:nvSpPr>
        <p:spPr>
          <a:xfrm>
            <a:off x="-10614" y="-1"/>
            <a:ext cx="12192001" cy="3873501"/>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8" name="Text Placeholder 7"/>
          <p:cNvSpPr>
            <a:spLocks noGrp="1"/>
          </p:cNvSpPr>
          <p:nvPr>
            <p:ph type="body" sz="quarter" idx="4294967295"/>
          </p:nvPr>
        </p:nvSpPr>
        <p:spPr>
          <a:xfrm>
            <a:off x="314603" y="4726763"/>
            <a:ext cx="5457825" cy="1844675"/>
          </a:xfrm>
          <a:prstGeom prst="rect">
            <a:avLst/>
          </a:prstGeom>
        </p:spPr>
        <p:txBody>
          <a:bodyPr/>
          <a:lstStyle/>
          <a:p>
            <a:pPr marL="54864" indent="0">
              <a:buNone/>
            </a:pPr>
            <a:r>
              <a:rPr lang="en-US" sz="1800" dirty="0"/>
              <a:t>1-2 sentence description</a:t>
            </a:r>
            <a:endParaRPr lang="en-US" dirty="0">
              <a:ea typeface="Raleway" charset="0"/>
            </a:endParaRPr>
          </a:p>
        </p:txBody>
      </p:sp>
      <p:sp>
        <p:nvSpPr>
          <p:cNvPr id="9" name="TextBox 8"/>
          <p:cNvSpPr txBox="1"/>
          <p:nvPr/>
        </p:nvSpPr>
        <p:spPr>
          <a:xfrm>
            <a:off x="4891089" y="2959100"/>
            <a:ext cx="914400" cy="914400"/>
          </a:xfrm>
          <a:prstGeom prst="rect">
            <a:avLst/>
          </a:prstGeom>
        </p:spPr>
        <p:txBody>
          <a:bodyPr vert="horz" wrap="none" lIns="91427" tIns="45715" rIns="91427" bIns="45715" rtlCol="0">
            <a:noAutofit/>
          </a:bodyPr>
          <a:lstStyle/>
          <a:p>
            <a:pPr marL="166665" indent="-166665">
              <a:buClr>
                <a:schemeClr val="tx2"/>
              </a:buClr>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endParaRPr>
          </a:p>
        </p:txBody>
      </p:sp>
      <p:sp>
        <p:nvSpPr>
          <p:cNvPr id="15" name="Title 4">
            <a:extLst>
              <a:ext uri="{FF2B5EF4-FFF2-40B4-BE49-F238E27FC236}">
                <a16:creationId xmlns:a16="http://schemas.microsoft.com/office/drawing/2014/main" id="{FD07206D-6F4F-8441-9DA9-551CBE55C5B7}"/>
              </a:ext>
            </a:extLst>
          </p:cNvPr>
          <p:cNvSpPr txBox="1">
            <a:spLocks/>
          </p:cNvSpPr>
          <p:nvPr/>
        </p:nvSpPr>
        <p:spPr>
          <a:xfrm>
            <a:off x="346481" y="3287699"/>
            <a:ext cx="5320804" cy="122181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200" b="0" kern="1200" spc="-20" baseline="0">
                <a:solidFill>
                  <a:schemeClr val="accent1"/>
                </a:solidFill>
                <a:latin typeface="+mj-lt"/>
                <a:ea typeface="+mj-ea"/>
                <a:cs typeface="+mj-cs"/>
              </a:defRPr>
            </a:lvl1pPr>
          </a:lstStyle>
          <a:p>
            <a:pPr>
              <a:lnSpc>
                <a:spcPct val="150000"/>
              </a:lnSpc>
            </a:pPr>
            <a:r>
              <a:rPr lang="en-US" dirty="0">
                <a:solidFill>
                  <a:srgbClr val="FFB611"/>
                </a:solidFill>
                <a:latin typeface="Arial" panose="020B0604020202020204" pitchFamily="34" charset="0"/>
                <a:ea typeface="Raleway SemiBold" charset="0"/>
                <a:cs typeface="Arial" panose="020B0604020202020204" pitchFamily="34" charset="0"/>
              </a:rPr>
              <a:t>Company name</a:t>
            </a:r>
            <a:br>
              <a:rPr lang="en-US" dirty="0">
                <a:solidFill>
                  <a:srgbClr val="00508F"/>
                </a:solidFill>
                <a:latin typeface="Arial" panose="020B0604020202020204" pitchFamily="34" charset="0"/>
                <a:ea typeface="Raleway SemiBold" charset="0"/>
                <a:cs typeface="Arial" panose="020B0604020202020204" pitchFamily="34" charset="0"/>
              </a:rPr>
            </a:br>
            <a:r>
              <a:rPr lang="en-US" b="1" dirty="0">
                <a:solidFill>
                  <a:srgbClr val="412D5D"/>
                </a:solidFill>
                <a:latin typeface="Arial" panose="020B0604020202020204" pitchFamily="34" charset="0"/>
                <a:ea typeface="Raleway SemiBold" charset="0"/>
                <a:cs typeface="Arial" panose="020B0604020202020204" pitchFamily="34" charset="0"/>
              </a:rPr>
              <a:t>Case Study Title</a:t>
            </a:r>
          </a:p>
        </p:txBody>
      </p:sp>
      <p:sp>
        <p:nvSpPr>
          <p:cNvPr id="18" name="Text Placeholder 7">
            <a:extLst>
              <a:ext uri="{FF2B5EF4-FFF2-40B4-BE49-F238E27FC236}">
                <a16:creationId xmlns:a16="http://schemas.microsoft.com/office/drawing/2014/main" id="{BDC35AFE-8D47-984B-BD01-7282F2480DBC}"/>
              </a:ext>
            </a:extLst>
          </p:cNvPr>
          <p:cNvSpPr txBox="1">
            <a:spLocks/>
          </p:cNvSpPr>
          <p:nvPr/>
        </p:nvSpPr>
        <p:spPr>
          <a:xfrm>
            <a:off x="292936" y="1329267"/>
            <a:ext cx="5457825" cy="1844675"/>
          </a:xfrm>
          <a:prstGeom prst="rect">
            <a:avLst/>
          </a:prstGeom>
        </p:spPr>
        <p:txBody>
          <a:bodyPr vert="horz" lIns="0" tIns="0" rIns="0" bIns="0" rtlCol="0">
            <a:noAutofit/>
          </a:bodyPr>
          <a:lst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426464" indent="0" algn="l" defTabSz="914400" rtl="0" eaLnBrk="1" latinLnBrk="0" hangingPunct="1">
              <a:lnSpc>
                <a:spcPts val="2000"/>
              </a:lnSpc>
              <a:spcBef>
                <a:spcPts val="500"/>
              </a:spcBef>
              <a:buClr>
                <a:srgbClr val="7F7F7F"/>
              </a:buClr>
              <a:buSzPct val="150000"/>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5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864" indent="0" fontAlgn="auto">
              <a:spcAft>
                <a:spcPts val="0"/>
              </a:spcAft>
              <a:buFont typeface="Arial" panose="020B0604020202020204" pitchFamily="34" charset="0"/>
              <a:buNone/>
            </a:pPr>
            <a:r>
              <a:rPr lang="en-US" sz="1800" dirty="0">
                <a:solidFill>
                  <a:schemeClr val="accent3"/>
                </a:solidFill>
                <a:latin typeface="Arial" panose="020B0604020202020204" pitchFamily="34" charset="0"/>
                <a:cs typeface="Arial" panose="020B0604020202020204" pitchFamily="34" charset="0"/>
              </a:rPr>
              <a:t>Change background image.</a:t>
            </a:r>
            <a:endParaRPr lang="en-US" dirty="0">
              <a:solidFill>
                <a:schemeClr val="accent3"/>
              </a:solidFill>
              <a:latin typeface="Arial" panose="020B0604020202020204" pitchFamily="34" charset="0"/>
              <a:ea typeface="Raleway" charset="0"/>
              <a:cs typeface="Arial" panose="020B0604020202020204" pitchFamily="34" charset="0"/>
            </a:endParaRPr>
          </a:p>
        </p:txBody>
      </p:sp>
      <p:sp>
        <p:nvSpPr>
          <p:cNvPr id="44" name="Rounded Rectangle 43">
            <a:extLst>
              <a:ext uri="{FF2B5EF4-FFF2-40B4-BE49-F238E27FC236}">
                <a16:creationId xmlns:a16="http://schemas.microsoft.com/office/drawing/2014/main" id="{153F97D2-9D31-864D-9985-31722F320FF4}"/>
              </a:ext>
            </a:extLst>
          </p:cNvPr>
          <p:cNvSpPr/>
          <p:nvPr/>
        </p:nvSpPr>
        <p:spPr>
          <a:xfrm>
            <a:off x="5458324" y="1183455"/>
            <a:ext cx="2692814" cy="540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5" name="Rounded Rectangle 44">
            <a:extLst>
              <a:ext uri="{FF2B5EF4-FFF2-40B4-BE49-F238E27FC236}">
                <a16:creationId xmlns:a16="http://schemas.microsoft.com/office/drawing/2014/main" id="{55E9A586-BF80-F24C-A52C-4284FF92F014}"/>
              </a:ext>
            </a:extLst>
          </p:cNvPr>
          <p:cNvSpPr/>
          <p:nvPr/>
        </p:nvSpPr>
        <p:spPr>
          <a:xfrm>
            <a:off x="8600867" y="1183455"/>
            <a:ext cx="2692814" cy="540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6" name="Picture 45">
            <a:extLst>
              <a:ext uri="{FF2B5EF4-FFF2-40B4-BE49-F238E27FC236}">
                <a16:creationId xmlns:a16="http://schemas.microsoft.com/office/drawing/2014/main" id="{1A3AEA79-FB22-8C42-AB59-AB9558EC8E4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0032" y="1183455"/>
            <a:ext cx="2806117" cy="5448133"/>
          </a:xfrm>
          <a:prstGeom prst="rect">
            <a:avLst/>
          </a:prstGeom>
        </p:spPr>
      </p:pic>
      <p:pic>
        <p:nvPicPr>
          <p:cNvPr id="47" name="Picture 46">
            <a:extLst>
              <a:ext uri="{FF2B5EF4-FFF2-40B4-BE49-F238E27FC236}">
                <a16:creationId xmlns:a16="http://schemas.microsoft.com/office/drawing/2014/main" id="{6A446F53-F51E-1A49-8DA9-9936F2EA5B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4967" y="1164919"/>
            <a:ext cx="2806052" cy="5448007"/>
          </a:xfrm>
          <a:prstGeom prst="rect">
            <a:avLst/>
          </a:prstGeom>
        </p:spPr>
      </p:pic>
      <p:sp>
        <p:nvSpPr>
          <p:cNvPr id="48" name="TextBox 47">
            <a:extLst>
              <a:ext uri="{FF2B5EF4-FFF2-40B4-BE49-F238E27FC236}">
                <a16:creationId xmlns:a16="http://schemas.microsoft.com/office/drawing/2014/main" id="{A87D23AE-D8D5-624A-8498-F20C96EA432E}"/>
              </a:ext>
            </a:extLst>
          </p:cNvPr>
          <p:cNvSpPr txBox="1"/>
          <p:nvPr/>
        </p:nvSpPr>
        <p:spPr>
          <a:xfrm>
            <a:off x="5728790" y="3624401"/>
            <a:ext cx="2422348" cy="369332"/>
          </a:xfrm>
          <a:prstGeom prst="rect">
            <a:avLst/>
          </a:prstGeom>
          <a:noFill/>
        </p:spPr>
        <p:txBody>
          <a:bodyPr wrap="square" rtlCol="0">
            <a:spAutoFit/>
          </a:bodyPr>
          <a:lstStyle/>
          <a:p>
            <a:r>
              <a:rPr lang="en-US" dirty="0">
                <a:latin typeface="Arial" panose="020B0604020202020204" pitchFamily="34" charset="0"/>
                <a:ea typeface="Open Sans" panose="020B0606030504020204" pitchFamily="34" charset="0"/>
                <a:cs typeface="Arial" panose="020B0604020202020204" pitchFamily="34" charset="0"/>
              </a:rPr>
              <a:t>Fill with screenshot</a:t>
            </a:r>
          </a:p>
        </p:txBody>
      </p:sp>
      <p:sp>
        <p:nvSpPr>
          <p:cNvPr id="49" name="TextBox 48">
            <a:extLst>
              <a:ext uri="{FF2B5EF4-FFF2-40B4-BE49-F238E27FC236}">
                <a16:creationId xmlns:a16="http://schemas.microsoft.com/office/drawing/2014/main" id="{29AD9661-D40E-EC46-BE79-9FD2CA1FC564}"/>
              </a:ext>
            </a:extLst>
          </p:cNvPr>
          <p:cNvSpPr txBox="1"/>
          <p:nvPr/>
        </p:nvSpPr>
        <p:spPr>
          <a:xfrm>
            <a:off x="8799699" y="3662552"/>
            <a:ext cx="2892886" cy="369332"/>
          </a:xfrm>
          <a:prstGeom prst="rect">
            <a:avLst/>
          </a:prstGeom>
          <a:noFill/>
        </p:spPr>
        <p:txBody>
          <a:bodyPr wrap="square" rtlCol="0">
            <a:spAutoFit/>
          </a:bodyPr>
          <a:lstStyle/>
          <a:p>
            <a:r>
              <a:rPr lang="en-US" dirty="0">
                <a:latin typeface="Arial" panose="020B0604020202020204" pitchFamily="34" charset="0"/>
                <a:ea typeface="Open Sans" panose="020B0606030504020204" pitchFamily="34" charset="0"/>
                <a:cs typeface="Arial" panose="020B0604020202020204" pitchFamily="34" charset="0"/>
              </a:rPr>
              <a:t>Fill  with screenshot</a:t>
            </a:r>
          </a:p>
        </p:txBody>
      </p:sp>
    </p:spTree>
    <p:extLst>
      <p:ext uri="{BB962C8B-B14F-4D97-AF65-F5344CB8AC3E}">
        <p14:creationId xmlns:p14="http://schemas.microsoft.com/office/powerpoint/2010/main" val="9256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171563" y="31197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a:t>
            </a:r>
          </a:p>
        </p:txBody>
      </p:sp>
      <p:sp>
        <p:nvSpPr>
          <p:cNvPr id="3" name="Oval 2">
            <a:extLst>
              <a:ext uri="{FF2B5EF4-FFF2-40B4-BE49-F238E27FC236}">
                <a16:creationId xmlns:a16="http://schemas.microsoft.com/office/drawing/2014/main" id="{A7C37875-AEEB-0621-FD1D-C8B515A31AD1}"/>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Application Development</a:t>
            </a:r>
          </a:p>
        </p:txBody>
      </p:sp>
      <p:sp>
        <p:nvSpPr>
          <p:cNvPr id="4" name="Oval 3">
            <a:extLst>
              <a:ext uri="{FF2B5EF4-FFF2-40B4-BE49-F238E27FC236}">
                <a16:creationId xmlns:a16="http://schemas.microsoft.com/office/drawing/2014/main" id="{7EA024AB-17A6-8F0B-5B1F-DA8F8EBF78D0}"/>
              </a:ext>
            </a:extLst>
          </p:cNvPr>
          <p:cNvSpPr/>
          <p:nvPr/>
        </p:nvSpPr>
        <p:spPr>
          <a:xfrm>
            <a:off x="8362837" y="31197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Analytics</a:t>
            </a:r>
          </a:p>
        </p:txBody>
      </p:sp>
      <p:pic>
        <p:nvPicPr>
          <p:cNvPr id="13" name="Picture 12" descr="Text, letter&#10;&#10;Description automatically generated">
            <a:extLst>
              <a:ext uri="{FF2B5EF4-FFF2-40B4-BE49-F238E27FC236}">
                <a16:creationId xmlns:a16="http://schemas.microsoft.com/office/drawing/2014/main" id="{C28D55B2-017C-12B4-39CA-36B080D80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027" y="4352635"/>
            <a:ext cx="2793772" cy="2178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96600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 y="0"/>
            <a:ext cx="12186614" cy="3873500"/>
          </a:xfrm>
          <a:prstGeom prst="rect">
            <a:avLst/>
          </a:prstGeom>
        </p:spPr>
      </p:pic>
      <p:sp>
        <p:nvSpPr>
          <p:cNvPr id="6" name="Title 4"/>
          <p:cNvSpPr>
            <a:spLocks noGrp="1"/>
          </p:cNvSpPr>
          <p:nvPr>
            <p:ph type="title" idx="4294967295"/>
          </p:nvPr>
        </p:nvSpPr>
        <p:spPr>
          <a:xfrm>
            <a:off x="370778" y="4051301"/>
            <a:ext cx="11585575" cy="520700"/>
          </a:xfrm>
          <a:prstGeom prst="rect">
            <a:avLst/>
          </a:prstGeom>
        </p:spPr>
        <p:txBody>
          <a:bodyPr/>
          <a:lstStyle/>
          <a:p>
            <a:r>
              <a:rPr lang="en-US" dirty="0">
                <a:solidFill>
                  <a:srgbClr val="301E4A"/>
                </a:solidFill>
                <a:ea typeface="Raleway" charset="0"/>
              </a:rPr>
              <a:t>Case Study Title</a:t>
            </a:r>
          </a:p>
        </p:txBody>
      </p:sp>
      <p:sp>
        <p:nvSpPr>
          <p:cNvPr id="8" name="Text Placeholder 7"/>
          <p:cNvSpPr txBox="1">
            <a:spLocks/>
          </p:cNvSpPr>
          <p:nvPr/>
        </p:nvSpPr>
        <p:spPr>
          <a:xfrm>
            <a:off x="370778" y="4572001"/>
            <a:ext cx="5698719" cy="1335639"/>
          </a:xfrm>
          <a:prstGeom prst="rect">
            <a:avLst/>
          </a:prstGeom>
        </p:spPr>
        <p:txBody>
          <a:bodyPr lIns="91440" tIns="45720" rIns="91440" bIns="4572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defRPr/>
            </a:pPr>
            <a:r>
              <a:rPr lang="en-US" sz="1800" dirty="0">
                <a:latin typeface="Arial" panose="020B0604020202020204" pitchFamily="34" charset="0"/>
                <a:ea typeface="Open Sans" panose="020B0606030504020204" pitchFamily="34" charset="0"/>
                <a:cs typeface="Arial" panose="020B0604020202020204" pitchFamily="34" charset="0"/>
              </a:rPr>
              <a:t>1- 2 sentence description of case study</a:t>
            </a:r>
          </a:p>
        </p:txBody>
      </p:sp>
      <p:sp>
        <p:nvSpPr>
          <p:cNvPr id="9" name="TextBox 8"/>
          <p:cNvSpPr txBox="1"/>
          <p:nvPr/>
        </p:nvSpPr>
        <p:spPr>
          <a:xfrm>
            <a:off x="4891089" y="2959100"/>
            <a:ext cx="914400" cy="914400"/>
          </a:xfrm>
          <a:prstGeom prst="rect">
            <a:avLst/>
          </a:prstGeom>
        </p:spPr>
        <p:txBody>
          <a:bodyPr vert="horz" wrap="none" lIns="91427" tIns="45715" rIns="91427" bIns="45715" rtlCol="0">
            <a:noAutofit/>
          </a:bodyPr>
          <a:lstStyle/>
          <a:p>
            <a:pPr marL="166661" indent="-166661">
              <a:buClr>
                <a:srgbClr val="44546A"/>
              </a:buClr>
              <a:buFont typeface="Arial" panose="020B0604020202020204" pitchFamily="34" charset="0"/>
              <a:buChar char="•"/>
              <a:defRPr/>
            </a:pPr>
            <a:endParaRPr lang="en-US" sz="2400" dirty="0">
              <a:solidFill>
                <a:prstClr val="black">
                  <a:lumMod val="75000"/>
                  <a:lumOff val="25000"/>
                </a:prstClr>
              </a:solidFill>
              <a:latin typeface="Arial" panose="020B0604020202020204" pitchFamily="34" charset="0"/>
            </a:endParaRPr>
          </a:p>
        </p:txBody>
      </p:sp>
      <p:sp>
        <p:nvSpPr>
          <p:cNvPr id="14" name="Rectangle 13"/>
          <p:cNvSpPr/>
          <p:nvPr/>
        </p:nvSpPr>
        <p:spPr>
          <a:xfrm>
            <a:off x="6281929" y="4467855"/>
            <a:ext cx="5769395" cy="1311128"/>
          </a:xfrm>
          <a:prstGeom prst="rect">
            <a:avLst/>
          </a:prstGeom>
        </p:spPr>
        <p:txBody>
          <a:bodyPr wrap="square" lIns="91440" tIns="45720" rIns="91440" bIns="45720">
            <a:spAutoFit/>
          </a:bodyPr>
          <a:lstStyle/>
          <a:p>
            <a:pPr fontAlgn="base">
              <a:lnSpc>
                <a:spcPct val="110000"/>
              </a:lnSpc>
              <a:defRPr/>
            </a:pPr>
            <a:r>
              <a:rPr lang="en-US" sz="2400" dirty="0">
                <a:solidFill>
                  <a:schemeClr val="accent1"/>
                </a:solidFill>
                <a:latin typeface="Arial" panose="020B0604020202020204" pitchFamily="34" charset="0"/>
                <a:ea typeface="Open Sans" panose="020B0606030504020204" pitchFamily="34" charset="0"/>
                <a:cs typeface="Arial" panose="020B0604020202020204" pitchFamily="34" charset="0"/>
              </a:rPr>
              <a:t>Results</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1</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2</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3</a:t>
            </a:r>
            <a:endParaRPr lang="en-US" sz="1600" dirty="0">
              <a:solidFill>
                <a:schemeClr val="tx1">
                  <a:lumMod val="65000"/>
                  <a:lumOff val="3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4" name="Rectangle 3"/>
          <p:cNvSpPr/>
          <p:nvPr/>
        </p:nvSpPr>
        <p:spPr>
          <a:xfrm>
            <a:off x="513708" y="2702103"/>
            <a:ext cx="2691829" cy="1171397"/>
          </a:xfrm>
          <a:prstGeom prst="rect">
            <a:avLst/>
          </a:prstGeom>
          <a:solidFill>
            <a:schemeClr val="bg1"/>
          </a:solidFill>
          <a:ln>
            <a:noFill/>
          </a:ln>
          <a:effectLst>
            <a:outerShdw blurRad="50800" dist="38100" dir="16200000"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p:cNvSpPr>
          <p:nvPr/>
        </p:nvSpPr>
        <p:spPr>
          <a:xfrm>
            <a:off x="498913" y="3027114"/>
            <a:ext cx="2706624" cy="615553"/>
          </a:xfrm>
          <a:prstGeom prst="rect">
            <a:avLst/>
          </a:prstGeom>
          <a:noFill/>
        </p:spPr>
        <p:txBody>
          <a:bodyPr wrap="square" lIns="91440" tIns="45720" rIns="91440" bIns="45720" rtlCol="0" anchor="ctr">
            <a:spAutoFit/>
          </a:bodyPr>
          <a:lstStyle/>
          <a:p>
            <a:pPr algn="ctr"/>
            <a:r>
              <a:rPr lang="en-US" sz="2200" dirty="0">
                <a:latin typeface="Arial" panose="020B0604020202020204" pitchFamily="34" charset="0"/>
                <a:cs typeface="Arial" panose="020B0604020202020204" pitchFamily="34" charset="0"/>
              </a:rPr>
              <a:t>FORTUNE 500</a:t>
            </a:r>
          </a:p>
          <a:p>
            <a:pPr algn="ctr"/>
            <a:r>
              <a:rPr lang="en-US" sz="1200" b="1" dirty="0">
                <a:latin typeface="Arial" panose="020B0604020202020204" pitchFamily="34" charset="0"/>
                <a:cs typeface="Arial" panose="020B0604020202020204" pitchFamily="34" charset="0"/>
              </a:rPr>
              <a:t>Healthcare Services logo</a:t>
            </a:r>
          </a:p>
        </p:txBody>
      </p:sp>
    </p:spTree>
    <p:extLst>
      <p:ext uri="{BB962C8B-B14F-4D97-AF65-F5344CB8AC3E}">
        <p14:creationId xmlns:p14="http://schemas.microsoft.com/office/powerpoint/2010/main" val="62629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237738" y="1611304"/>
            <a:ext cx="4416523" cy="1881910"/>
          </a:xfrm>
          <a:prstGeom prst="rect">
            <a:avLst/>
          </a:prstGeom>
          <a:solidFill>
            <a:schemeClr val="bg1">
              <a:lumMod val="9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1209B-4A50-4664-8495-413C37BF4D6E}"/>
              </a:ext>
            </a:extLst>
          </p:cNvPr>
          <p:cNvSpPr>
            <a:spLocks noGrp="1"/>
          </p:cNvSpPr>
          <p:nvPr>
            <p:ph type="title"/>
          </p:nvPr>
        </p:nvSpPr>
        <p:spPr/>
        <p:txBody>
          <a:bodyPr>
            <a:normAutofit/>
          </a:bodyPr>
          <a:lstStyle/>
          <a:p>
            <a:r>
              <a:rPr lang="en-US" b="0" dirty="0">
                <a:cs typeface="Arial" panose="020B0604020202020204" pitchFamily="34" charset="0"/>
              </a:rPr>
              <a:t>Header statement</a:t>
            </a:r>
          </a:p>
        </p:txBody>
      </p:sp>
      <p:sp>
        <p:nvSpPr>
          <p:cNvPr id="4" name="Text Placeholder 3">
            <a:extLst>
              <a:ext uri="{FF2B5EF4-FFF2-40B4-BE49-F238E27FC236}">
                <a16:creationId xmlns:a16="http://schemas.microsoft.com/office/drawing/2014/main" id="{E17CE2DA-9E30-4351-A625-FB277D7E6815}"/>
              </a:ext>
            </a:extLst>
          </p:cNvPr>
          <p:cNvSpPr>
            <a:spLocks noGrp="1"/>
          </p:cNvSpPr>
          <p:nvPr>
            <p:ph type="body" sz="quarter" idx="10"/>
          </p:nvPr>
        </p:nvSpPr>
        <p:spPr>
          <a:xfrm>
            <a:off x="307851" y="758894"/>
            <a:ext cx="11657456" cy="533400"/>
          </a:xfrm>
        </p:spPr>
        <p:txBody>
          <a:bodyPr>
            <a:noAutofit/>
          </a:bodyPr>
          <a:lstStyle/>
          <a:p>
            <a:pPr marL="54864" indent="0">
              <a:buNone/>
            </a:pPr>
            <a:r>
              <a:rPr lang="en-US" kern="0" dirty="0">
                <a:solidFill>
                  <a:schemeClr val="tx1"/>
                </a:solidFill>
                <a:latin typeface="Arial" panose="020B0604020202020204" pitchFamily="34" charset="0"/>
                <a:cs typeface="Arial" panose="020B0604020202020204" pitchFamily="34" charset="0"/>
              </a:rPr>
              <a:t>Key message</a:t>
            </a:r>
            <a:endParaRPr lang="en-US"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876339" y="1611304"/>
            <a:ext cx="544530" cy="1881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420869" y="1611304"/>
            <a:ext cx="4459909" cy="1881910"/>
          </a:xfrm>
          <a:prstGeom prst="rect">
            <a:avLst/>
          </a:prstGeom>
          <a:solidFill>
            <a:schemeClr val="bg1">
              <a:lumMod val="9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7" name="Text Placeholder 3">
            <a:extLst>
              <a:ext uri="{FF2B5EF4-FFF2-40B4-BE49-F238E27FC236}">
                <a16:creationId xmlns:a16="http://schemas.microsoft.com/office/drawing/2014/main" id="{E17CE2DA-9E30-4351-A625-FB277D7E6815}"/>
              </a:ext>
            </a:extLst>
          </p:cNvPr>
          <p:cNvSpPr txBox="1">
            <a:spLocks/>
          </p:cNvSpPr>
          <p:nvPr/>
        </p:nvSpPr>
        <p:spPr>
          <a:xfrm>
            <a:off x="1710217" y="1842235"/>
            <a:ext cx="3817280"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accent1"/>
                </a:solidFill>
              </a:rPr>
              <a:t>Option 1</a:t>
            </a:r>
          </a:p>
          <a:p>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20" name="Oval 19">
            <a:extLst>
              <a:ext uri="{FF2B5EF4-FFF2-40B4-BE49-F238E27FC236}">
                <a16:creationId xmlns:a16="http://schemas.microsoft.com/office/drawing/2014/main" id="{A58DA7EC-323D-8C42-9A8C-AF157CCA5DF1}"/>
              </a:ext>
            </a:extLst>
          </p:cNvPr>
          <p:cNvSpPr/>
          <p:nvPr/>
        </p:nvSpPr>
        <p:spPr>
          <a:xfrm>
            <a:off x="302683" y="206824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8820" y="2247755"/>
            <a:ext cx="445249" cy="554378"/>
          </a:xfrm>
          <a:prstGeom prst="rect">
            <a:avLst/>
          </a:prstGeom>
        </p:spPr>
      </p:pic>
      <p:sp>
        <p:nvSpPr>
          <p:cNvPr id="52" name="Rectangle 51"/>
          <p:cNvSpPr/>
          <p:nvPr/>
        </p:nvSpPr>
        <p:spPr>
          <a:xfrm>
            <a:off x="876339" y="3857523"/>
            <a:ext cx="544530" cy="18819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20869" y="3857523"/>
            <a:ext cx="4459909" cy="1881910"/>
          </a:xfrm>
          <a:prstGeom prst="rect">
            <a:avLst/>
          </a:prstGeom>
          <a:solidFill>
            <a:schemeClr val="bg1">
              <a:lumMod val="9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3">
            <a:extLst>
              <a:ext uri="{FF2B5EF4-FFF2-40B4-BE49-F238E27FC236}">
                <a16:creationId xmlns:a16="http://schemas.microsoft.com/office/drawing/2014/main" id="{E17CE2DA-9E30-4351-A625-FB277D7E6815}"/>
              </a:ext>
            </a:extLst>
          </p:cNvPr>
          <p:cNvSpPr txBox="1">
            <a:spLocks/>
          </p:cNvSpPr>
          <p:nvPr/>
        </p:nvSpPr>
        <p:spPr>
          <a:xfrm>
            <a:off x="1710217" y="4088454"/>
            <a:ext cx="393157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tx1"/>
                </a:solidFill>
              </a:rPr>
              <a:t>Option 3</a:t>
            </a:r>
          </a:p>
          <a:p>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r>
              <a:rPr lang="en-US" sz="1400" dirty="0"/>
              <a:t> </a:t>
            </a:r>
          </a:p>
          <a:p>
            <a:endParaRPr lang="en-US" sz="1400" dirty="0">
              <a:solidFill>
                <a:schemeClr val="tx1"/>
              </a:solidFill>
            </a:endParaRPr>
          </a:p>
        </p:txBody>
      </p:sp>
      <p:sp>
        <p:nvSpPr>
          <p:cNvPr id="55" name="Oval 54">
            <a:extLst>
              <a:ext uri="{FF2B5EF4-FFF2-40B4-BE49-F238E27FC236}">
                <a16:creationId xmlns:a16="http://schemas.microsoft.com/office/drawing/2014/main" id="{A58DA7EC-323D-8C42-9A8C-AF157CCA5DF1}"/>
              </a:ext>
            </a:extLst>
          </p:cNvPr>
          <p:cNvSpPr/>
          <p:nvPr/>
        </p:nvSpPr>
        <p:spPr>
          <a:xfrm>
            <a:off x="302683" y="4314461"/>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654261" y="1611304"/>
            <a:ext cx="544530" cy="18819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4" name="Text Placeholder 3">
            <a:extLst>
              <a:ext uri="{FF2B5EF4-FFF2-40B4-BE49-F238E27FC236}">
                <a16:creationId xmlns:a16="http://schemas.microsoft.com/office/drawing/2014/main" id="{E17CE2DA-9E30-4351-A625-FB277D7E6815}"/>
              </a:ext>
            </a:extLst>
          </p:cNvPr>
          <p:cNvSpPr txBox="1">
            <a:spLocks/>
          </p:cNvSpPr>
          <p:nvPr/>
        </p:nvSpPr>
        <p:spPr>
          <a:xfrm>
            <a:off x="6425308" y="1842235"/>
            <a:ext cx="390965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600"/>
              </a:spcAft>
            </a:pPr>
            <a:r>
              <a:rPr lang="en-US" b="1" kern="0" dirty="0">
                <a:solidFill>
                  <a:schemeClr val="accent6"/>
                </a:solidFill>
              </a:rPr>
              <a:t>Option 2</a:t>
            </a:r>
          </a:p>
          <a:p>
            <a:pPr algn="r"/>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65" name="Oval 64">
            <a:extLst>
              <a:ext uri="{FF2B5EF4-FFF2-40B4-BE49-F238E27FC236}">
                <a16:creationId xmlns:a16="http://schemas.microsoft.com/office/drawing/2014/main" id="{A58DA7EC-323D-8C42-9A8C-AF157CCA5DF1}"/>
              </a:ext>
            </a:extLst>
          </p:cNvPr>
          <p:cNvSpPr/>
          <p:nvPr/>
        </p:nvSpPr>
        <p:spPr>
          <a:xfrm>
            <a:off x="10826699" y="206824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237738" y="3867794"/>
            <a:ext cx="4416523" cy="1881910"/>
          </a:xfrm>
          <a:prstGeom prst="rect">
            <a:avLst/>
          </a:prstGeom>
          <a:solidFill>
            <a:schemeClr val="bg1">
              <a:lumMod val="9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0654261" y="3867794"/>
            <a:ext cx="544530" cy="18819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 Placeholder 3">
            <a:extLst>
              <a:ext uri="{FF2B5EF4-FFF2-40B4-BE49-F238E27FC236}">
                <a16:creationId xmlns:a16="http://schemas.microsoft.com/office/drawing/2014/main" id="{E17CE2DA-9E30-4351-A625-FB277D7E6815}"/>
              </a:ext>
            </a:extLst>
          </p:cNvPr>
          <p:cNvSpPr txBox="1">
            <a:spLocks/>
          </p:cNvSpPr>
          <p:nvPr/>
        </p:nvSpPr>
        <p:spPr>
          <a:xfrm>
            <a:off x="6425308" y="4098725"/>
            <a:ext cx="390965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600"/>
              </a:spcAft>
            </a:pPr>
            <a:r>
              <a:rPr lang="en-US" b="1" kern="0" dirty="0">
                <a:solidFill>
                  <a:schemeClr val="tx2"/>
                </a:solidFill>
              </a:rPr>
              <a:t>Option 4</a:t>
            </a:r>
          </a:p>
          <a:p>
            <a:pPr algn="r"/>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75" name="Oval 74">
            <a:extLst>
              <a:ext uri="{FF2B5EF4-FFF2-40B4-BE49-F238E27FC236}">
                <a16:creationId xmlns:a16="http://schemas.microsoft.com/office/drawing/2014/main" id="{A58DA7EC-323D-8C42-9A8C-AF157CCA5DF1}"/>
              </a:ext>
            </a:extLst>
          </p:cNvPr>
          <p:cNvSpPr/>
          <p:nvPr/>
        </p:nvSpPr>
        <p:spPr>
          <a:xfrm>
            <a:off x="10826699" y="432473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3F6D733B-48D9-49DC-A58A-A35214B5A9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069" y="4496575"/>
            <a:ext cx="596226" cy="549647"/>
          </a:xfrm>
          <a:prstGeom prst="rect">
            <a:avLst/>
          </a:prstGeom>
        </p:spPr>
      </p:pic>
      <p:pic>
        <p:nvPicPr>
          <p:cNvPr id="78" name="Picture 7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67001" y="2298270"/>
            <a:ext cx="507979" cy="507979"/>
          </a:xfrm>
          <a:prstGeom prst="rect">
            <a:avLst/>
          </a:prstGeom>
        </p:spPr>
      </p:pic>
      <p:pic>
        <p:nvPicPr>
          <p:cNvPr id="79" name="Picture 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44190" y="4517123"/>
            <a:ext cx="545238" cy="489317"/>
          </a:xfrm>
          <a:prstGeom prst="rect">
            <a:avLst/>
          </a:prstGeom>
        </p:spPr>
      </p:pic>
    </p:spTree>
    <p:extLst>
      <p:ext uri="{BB962C8B-B14F-4D97-AF65-F5344CB8AC3E}">
        <p14:creationId xmlns:p14="http://schemas.microsoft.com/office/powerpoint/2010/main" val="8634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90177-AB10-2C43-9439-E0590F654B8A}"/>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2B957163-0607-E346-A37B-C5B4DFBBF4F2}"/>
              </a:ext>
            </a:extLst>
          </p:cNvPr>
          <p:cNvSpPr>
            <a:spLocks noGrp="1"/>
          </p:cNvSpPr>
          <p:nvPr>
            <p:ph type="pic" sz="quarter" idx="10"/>
          </p:nvPr>
        </p:nvSpPr>
        <p:spPr/>
      </p:sp>
    </p:spTree>
    <p:extLst>
      <p:ext uri="{BB962C8B-B14F-4D97-AF65-F5344CB8AC3E}">
        <p14:creationId xmlns:p14="http://schemas.microsoft.com/office/powerpoint/2010/main" val="147424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unset in the background&#10;&#10;Description automatically generated">
            <a:extLst>
              <a:ext uri="{FF2B5EF4-FFF2-40B4-BE49-F238E27FC236}">
                <a16:creationId xmlns:a16="http://schemas.microsoft.com/office/drawing/2014/main" id="{DEAF3157-B2AD-044B-89FE-32A897F5F835}"/>
              </a:ext>
            </a:extLst>
          </p:cNvPr>
          <p:cNvPicPr>
            <a:picLocks noChangeAspect="1"/>
          </p:cNvPicPr>
          <p:nvPr/>
        </p:nvPicPr>
        <p:blipFill rotWithShape="1">
          <a:blip r:embed="rId3" cstate="email">
            <a:alphaModFix amt="77000"/>
            <a:extLst>
              <a:ext uri="{28A0092B-C50C-407E-A947-70E740481C1C}">
                <a14:useLocalDpi xmlns:a14="http://schemas.microsoft.com/office/drawing/2010/main"/>
              </a:ext>
            </a:extLst>
          </a:blip>
          <a:srcRect/>
          <a:stretch/>
        </p:blipFill>
        <p:spPr>
          <a:xfrm>
            <a:off x="-1" y="-5794"/>
            <a:ext cx="12288033" cy="6912020"/>
          </a:xfrm>
          <a:prstGeom prst="rect">
            <a:avLst/>
          </a:prstGeom>
          <a:solidFill>
            <a:schemeClr val="accent1"/>
          </a:solidFill>
          <a:effectLst>
            <a:outerShdw blurRad="25400" dist="50800" dir="5400000" algn="ctr" rotWithShape="0">
              <a:srgbClr val="000000">
                <a:alpha val="43137"/>
              </a:srgbClr>
            </a:outerShdw>
          </a:effectLst>
        </p:spPr>
      </p:pic>
      <p:sp>
        <p:nvSpPr>
          <p:cNvPr id="3" name="Title 2"/>
          <p:cNvSpPr>
            <a:spLocks noGrp="1"/>
          </p:cNvSpPr>
          <p:nvPr>
            <p:ph type="title"/>
          </p:nvPr>
        </p:nvSpPr>
        <p:spPr/>
        <p:txBody>
          <a:bodyPr>
            <a:normAutofit/>
          </a:bodyPr>
          <a:lstStyle/>
          <a:p>
            <a:r>
              <a:rPr lang="en-US" b="0" dirty="0">
                <a:cs typeface="Arial" panose="020B0604020202020204" pitchFamily="34" charset="0"/>
              </a:rPr>
              <a:t>3 Key Takeaways</a:t>
            </a:r>
          </a:p>
        </p:txBody>
      </p:sp>
      <p:sp>
        <p:nvSpPr>
          <p:cNvPr id="8" name="Freeform: Shape 7"/>
          <p:cNvSpPr/>
          <p:nvPr/>
        </p:nvSpPr>
        <p:spPr>
          <a:xfrm>
            <a:off x="2161729" y="1346491"/>
            <a:ext cx="7868542" cy="1037328"/>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effectLst>
            <a:outerShdw blurRad="50800" dist="38100" dir="2700000" algn="tl" rotWithShape="0">
              <a:prstClr val="black">
                <a:alpha val="20000"/>
              </a:prstClr>
            </a:outerShdw>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1" numCol="1" spcCol="1270" anchor="ctr" anchorCtr="0">
            <a:noAutofit/>
          </a:bodyPr>
          <a:lstStyle/>
          <a:p>
            <a:pPr lvl="0"/>
            <a:r>
              <a:rPr lang="en-US" dirty="0">
                <a:solidFill>
                  <a:schemeClr val="accent1"/>
                </a:solidFill>
                <a:latin typeface="Arial" panose="020B0604020202020204" pitchFamily="34" charset="0"/>
                <a:ea typeface="Open Sans" panose="020B0606030504020204" pitchFamily="34" charset="0"/>
                <a:cs typeface="Arial" panose="020B0604020202020204" pitchFamily="34" charset="0"/>
              </a:rPr>
              <a:t>Takeaway 1</a:t>
            </a:r>
          </a:p>
        </p:txBody>
      </p:sp>
      <p:sp>
        <p:nvSpPr>
          <p:cNvPr id="9" name="Oval 8"/>
          <p:cNvSpPr/>
          <p:nvPr/>
        </p:nvSpPr>
        <p:spPr>
          <a:xfrm>
            <a:off x="1643066" y="1346492"/>
            <a:ext cx="1037326" cy="1037326"/>
          </a:xfrm>
          <a:prstGeom prst="ellipse">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sp>
      <p:sp>
        <p:nvSpPr>
          <p:cNvPr id="10" name="Freeform: Shape 9"/>
          <p:cNvSpPr/>
          <p:nvPr/>
        </p:nvSpPr>
        <p:spPr>
          <a:xfrm>
            <a:off x="2161729" y="2555603"/>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2"/>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0" rIns="113792" bIns="60961" numCol="1" spcCol="1270" anchor="ctr" anchorCtr="0">
            <a:noAutofit/>
          </a:bodyPr>
          <a:lstStyle/>
          <a:p>
            <a:pPr lvl="0"/>
            <a:r>
              <a:rPr lang="en-US" dirty="0">
                <a:solidFill>
                  <a:schemeClr val="accent2"/>
                </a:solidFill>
                <a:latin typeface="Arial" panose="020B0604020202020204" pitchFamily="34" charset="0"/>
                <a:ea typeface="Open Sans" panose="020B0606030504020204" pitchFamily="34" charset="0"/>
                <a:cs typeface="Arial" panose="020B0604020202020204" pitchFamily="34" charset="0"/>
              </a:rPr>
              <a:t>Takeaway 2 </a:t>
            </a:r>
          </a:p>
        </p:txBody>
      </p:sp>
      <p:sp>
        <p:nvSpPr>
          <p:cNvPr id="12" name="Freeform: Shape 11"/>
          <p:cNvSpPr/>
          <p:nvPr/>
        </p:nvSpPr>
        <p:spPr>
          <a:xfrm>
            <a:off x="2161729" y="3764715"/>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3"/>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0" numCol="1" spcCol="1270" anchor="ctr" anchorCtr="0">
            <a:noAutofit/>
          </a:bodyPr>
          <a:lstStyle/>
          <a:p>
            <a:pPr lvl="0"/>
            <a:r>
              <a:rPr lang="en-US" dirty="0">
                <a:solidFill>
                  <a:schemeClr val="tx1"/>
                </a:solidFill>
                <a:latin typeface="Arial" panose="020B0604020202020204" pitchFamily="34" charset="0"/>
                <a:ea typeface="Open Sans" panose="020B0606030504020204" pitchFamily="34" charset="0"/>
                <a:cs typeface="Arial" panose="020B0604020202020204" pitchFamily="34" charset="0"/>
              </a:rPr>
              <a:t>Takeaway  3</a:t>
            </a:r>
          </a:p>
        </p:txBody>
      </p:sp>
      <p:sp>
        <p:nvSpPr>
          <p:cNvPr id="5" name="Oval 4"/>
          <p:cNvSpPr/>
          <p:nvPr/>
        </p:nvSpPr>
        <p:spPr bwMode="auto">
          <a:xfrm>
            <a:off x="1644378" y="1343747"/>
            <a:ext cx="1046922" cy="1049499"/>
          </a:xfrm>
          <a:prstGeom prst="ellipse">
            <a:avLst/>
          </a:prstGeom>
          <a:solidFill>
            <a:schemeClr val="accent1"/>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rPr>
              <a:t>1</a:t>
            </a:r>
          </a:p>
        </p:txBody>
      </p:sp>
      <p:sp>
        <p:nvSpPr>
          <p:cNvPr id="6" name="Oval 5"/>
          <p:cNvSpPr/>
          <p:nvPr/>
        </p:nvSpPr>
        <p:spPr bwMode="auto">
          <a:xfrm>
            <a:off x="1644378" y="2549517"/>
            <a:ext cx="1046922" cy="1049499"/>
          </a:xfrm>
          <a:prstGeom prst="ellipse">
            <a:avLst/>
          </a:prstGeom>
          <a:solidFill>
            <a:schemeClr val="accent2"/>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rPr>
              <a:t>2</a:t>
            </a:r>
          </a:p>
        </p:txBody>
      </p:sp>
      <p:sp>
        <p:nvSpPr>
          <p:cNvPr id="7" name="Oval 6"/>
          <p:cNvSpPr/>
          <p:nvPr/>
        </p:nvSpPr>
        <p:spPr bwMode="auto">
          <a:xfrm>
            <a:off x="1648706" y="3729344"/>
            <a:ext cx="1046922" cy="1049499"/>
          </a:xfrm>
          <a:prstGeom prst="ellipse">
            <a:avLst/>
          </a:prstGeom>
          <a:solidFill>
            <a:schemeClr val="accent3"/>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solidFill>
                  <a:schemeClr val="tx1"/>
                </a:solidFill>
                <a:latin typeface="Arial" panose="020B0604020202020204" pitchFamily="34" charset="0"/>
                <a:ea typeface="Open Sans" panose="020B0606030504020204" pitchFamily="34" charset="0"/>
                <a:cs typeface="Arial" panose="020B0604020202020204" pitchFamily="34" charset="0"/>
              </a:rPr>
              <a:t>3</a:t>
            </a:r>
          </a:p>
        </p:txBody>
      </p:sp>
      <p:sp>
        <p:nvSpPr>
          <p:cNvPr id="16" name="Freeform: Shape 11"/>
          <p:cNvSpPr/>
          <p:nvPr/>
        </p:nvSpPr>
        <p:spPr>
          <a:xfrm>
            <a:off x="2161729" y="4960052"/>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6"/>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0" numCol="1" spcCol="1270" anchor="ctr" anchorCtr="0">
            <a:noAutofit/>
          </a:bodyPr>
          <a:lstStyle/>
          <a:p>
            <a:pPr lvl="0"/>
            <a:r>
              <a:rPr lang="en-US" dirty="0">
                <a:solidFill>
                  <a:schemeClr val="accent6"/>
                </a:solidFill>
                <a:latin typeface="Arial" panose="020B0604020202020204" pitchFamily="34" charset="0"/>
                <a:ea typeface="Open Sans" panose="020B0606030504020204" pitchFamily="34" charset="0"/>
                <a:cs typeface="Arial" panose="020B0604020202020204" pitchFamily="34" charset="0"/>
              </a:rPr>
              <a:t>Takeaway 4</a:t>
            </a:r>
          </a:p>
        </p:txBody>
      </p:sp>
      <p:sp>
        <p:nvSpPr>
          <p:cNvPr id="18" name="Oval 17"/>
          <p:cNvSpPr/>
          <p:nvPr/>
        </p:nvSpPr>
        <p:spPr bwMode="auto">
          <a:xfrm>
            <a:off x="1648706" y="4968210"/>
            <a:ext cx="1046922" cy="1049499"/>
          </a:xfrm>
          <a:prstGeom prst="ellipse">
            <a:avLst/>
          </a:prstGeom>
          <a:solidFill>
            <a:schemeClr val="accent6"/>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endParaRPr>
          </a:p>
        </p:txBody>
      </p:sp>
      <p:sp>
        <p:nvSpPr>
          <p:cNvPr id="2" name="TextBox 1"/>
          <p:cNvSpPr txBox="1"/>
          <p:nvPr/>
        </p:nvSpPr>
        <p:spPr>
          <a:xfrm>
            <a:off x="1725127" y="5302433"/>
            <a:ext cx="906048" cy="338554"/>
          </a:xfrm>
          <a:prstGeom prst="rect">
            <a:avLst/>
          </a:prstGeom>
          <a:noFill/>
        </p:spPr>
        <p:txBody>
          <a:bodyPr wrap="square" rtlCol="0">
            <a:spAutoFit/>
          </a:bodyPr>
          <a:lstStyle/>
          <a:p>
            <a:r>
              <a:rPr lang="en-US" sz="1600" dirty="0">
                <a:solidFill>
                  <a:schemeClr val="bg1"/>
                </a:solidFill>
                <a:latin typeface="Arial" panose="020B0604020202020204" pitchFamily="34" charset="0"/>
                <a:ea typeface="Open Sans" panose="020B0606030504020204" pitchFamily="34" charset="0"/>
                <a:cs typeface="Arial" panose="020B0604020202020204" pitchFamily="34" charset="0"/>
              </a:rPr>
              <a:t>BONUS</a:t>
            </a:r>
          </a:p>
        </p:txBody>
      </p:sp>
      <p:pic>
        <p:nvPicPr>
          <p:cNvPr id="26" name="Picture 25">
            <a:extLst>
              <a:ext uri="{FF2B5EF4-FFF2-40B4-BE49-F238E27FC236}">
                <a16:creationId xmlns:a16="http://schemas.microsoft.com/office/drawing/2014/main" id="{9E82099B-415E-254B-9E2D-CA45054A32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134" y="6453352"/>
            <a:ext cx="1312190" cy="182414"/>
          </a:xfrm>
          <a:prstGeom prst="rect">
            <a:avLst/>
          </a:prstGeom>
        </p:spPr>
      </p:pic>
      <p:sp>
        <p:nvSpPr>
          <p:cNvPr id="15" name="Slide Number Placeholder 9">
            <a:extLst>
              <a:ext uri="{FF2B5EF4-FFF2-40B4-BE49-F238E27FC236}">
                <a16:creationId xmlns:a16="http://schemas.microsoft.com/office/drawing/2014/main" id="{08FF0377-C2A0-1B43-AE91-7EC6B1AA0A85}"/>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43</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7" name="Oval 16">
            <a:extLst>
              <a:ext uri="{FF2B5EF4-FFF2-40B4-BE49-F238E27FC236}">
                <a16:creationId xmlns:a16="http://schemas.microsoft.com/office/drawing/2014/main" id="{D36A90EC-C1B5-9D48-86C0-0FA8CAA54110}"/>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356369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5" grpId="0" animBg="1"/>
      <p:bldP spid="6" grpId="0" animBg="1"/>
      <p:bldP spid="7" grpId="0" animBg="1"/>
      <p:bldP spid="16" grpId="0" animBg="1"/>
      <p:bldP spid="18"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shua-reddekopp-315821-unsplash.jpg"/>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35800" y="688933"/>
            <a:ext cx="12339654" cy="6191748"/>
          </a:xfrm>
          <a:prstGeom prst="rect">
            <a:avLst/>
          </a:prstGeom>
        </p:spPr>
      </p:pic>
      <p:sp>
        <p:nvSpPr>
          <p:cNvPr id="18" name="Rectangle 17"/>
          <p:cNvSpPr/>
          <p:nvPr/>
        </p:nvSpPr>
        <p:spPr>
          <a:xfrm>
            <a:off x="-135799" y="87044"/>
            <a:ext cx="12339654" cy="67936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 name="Rectangle 6"/>
          <p:cNvSpPr/>
          <p:nvPr/>
        </p:nvSpPr>
        <p:spPr>
          <a:xfrm rot="20864522">
            <a:off x="-803012" y="-1394978"/>
            <a:ext cx="13428005" cy="5085848"/>
          </a:xfrm>
          <a:prstGeom prst="rect">
            <a:avLst/>
          </a:prstGeom>
          <a:solidFill>
            <a:srgbClr val="FFFFFF"/>
          </a:solidFill>
          <a:ln>
            <a:noFill/>
          </a:ln>
          <a:effectLst>
            <a:outerShdw blurRad="50800" dist="50800" dir="5400000" algn="ctr"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 name="Title 1"/>
          <p:cNvSpPr>
            <a:spLocks noGrp="1"/>
          </p:cNvSpPr>
          <p:nvPr>
            <p:ph type="title" idx="4294967295"/>
          </p:nvPr>
        </p:nvSpPr>
        <p:spPr>
          <a:xfrm>
            <a:off x="304006" y="244747"/>
            <a:ext cx="11583988" cy="522288"/>
          </a:xfrm>
          <a:prstGeom prst="rect">
            <a:avLst/>
          </a:prstGeom>
        </p:spPr>
        <p:txBody>
          <a:bodyPr/>
          <a:lstStyle/>
          <a:p>
            <a:r>
              <a:rPr lang="en-US" b="0" dirty="0"/>
              <a:t>Value slide</a:t>
            </a:r>
          </a:p>
        </p:txBody>
      </p:sp>
      <p:sp>
        <p:nvSpPr>
          <p:cNvPr id="17" name="Right Arrow 16"/>
          <p:cNvSpPr/>
          <p:nvPr/>
        </p:nvSpPr>
        <p:spPr>
          <a:xfrm rot="5400000">
            <a:off x="150462" y="1491541"/>
            <a:ext cx="1773492" cy="1445531"/>
          </a:xfrm>
          <a:prstGeom prst="rightArrow">
            <a:avLst>
              <a:gd name="adj1" fmla="val 72338"/>
              <a:gd name="adj2" fmla="val 38601"/>
            </a:avLst>
          </a:prstGeom>
          <a:solidFill>
            <a:srgbClr val="FEB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0" name="TextBox 19"/>
          <p:cNvSpPr txBox="1"/>
          <p:nvPr/>
        </p:nvSpPr>
        <p:spPr>
          <a:xfrm>
            <a:off x="427301" y="1445027"/>
            <a:ext cx="1187571" cy="27699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ea typeface="Open Sans" panose="020B0606030504020204" pitchFamily="34" charset="0"/>
                <a:cs typeface="Arial" panose="020B0604020202020204" pitchFamily="34" charset="0"/>
              </a:rPr>
              <a:t>Decreased</a:t>
            </a:r>
          </a:p>
        </p:txBody>
      </p:sp>
      <p:sp>
        <p:nvSpPr>
          <p:cNvPr id="21" name="TextBox 20"/>
          <p:cNvSpPr txBox="1"/>
          <p:nvPr/>
        </p:nvSpPr>
        <p:spPr>
          <a:xfrm>
            <a:off x="1959141" y="1468088"/>
            <a:ext cx="3150092" cy="1323439"/>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User frustration</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Development time</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Hardware &amp; storage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Business Continuity &amp; Disaster Recovery costs</a:t>
            </a:r>
          </a:p>
        </p:txBody>
      </p:sp>
      <p:sp>
        <p:nvSpPr>
          <p:cNvPr id="23" name="TextBox 22"/>
          <p:cNvSpPr txBox="1"/>
          <p:nvPr/>
        </p:nvSpPr>
        <p:spPr>
          <a:xfrm>
            <a:off x="5679698" y="4934789"/>
            <a:ext cx="2028185"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Accessibility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Scalability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Availability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Flexibility</a:t>
            </a:r>
          </a:p>
        </p:txBody>
      </p:sp>
      <p:sp>
        <p:nvSpPr>
          <p:cNvPr id="24" name="TextBox 23"/>
          <p:cNvSpPr txBox="1"/>
          <p:nvPr/>
        </p:nvSpPr>
        <p:spPr>
          <a:xfrm>
            <a:off x="2837863" y="4934789"/>
            <a:ext cx="2631177"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Speed and agility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Pace of innovation</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Ability to match spend to business need</a:t>
            </a:r>
          </a:p>
        </p:txBody>
      </p:sp>
      <p:sp>
        <p:nvSpPr>
          <p:cNvPr id="25" name="TextBox 24"/>
          <p:cNvSpPr txBox="1"/>
          <p:nvPr/>
        </p:nvSpPr>
        <p:spPr>
          <a:xfrm>
            <a:off x="7645068" y="4912109"/>
            <a:ext cx="1799874"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Security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Enforceability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Portability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Reliability</a:t>
            </a:r>
          </a:p>
        </p:txBody>
      </p:sp>
      <p:sp>
        <p:nvSpPr>
          <p:cNvPr id="26" name="TextBox 25"/>
          <p:cNvSpPr txBox="1"/>
          <p:nvPr/>
        </p:nvSpPr>
        <p:spPr>
          <a:xfrm>
            <a:off x="5299244" y="1468089"/>
            <a:ext cx="3369192" cy="1323439"/>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Enterprise computing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Monitoring &amp; backup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Training &amp; support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Maintenance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Software licensing costs</a:t>
            </a:r>
          </a:p>
        </p:txBody>
      </p:sp>
      <p:cxnSp>
        <p:nvCxnSpPr>
          <p:cNvPr id="37" name="Straight Connector 36"/>
          <p:cNvCxnSpPr>
            <a:cxnSpLocks/>
          </p:cNvCxnSpPr>
          <p:nvPr/>
        </p:nvCxnSpPr>
        <p:spPr>
          <a:xfrm flipV="1">
            <a:off x="-225468" y="2053749"/>
            <a:ext cx="13237290" cy="2904787"/>
          </a:xfrm>
          <a:prstGeom prst="line">
            <a:avLst/>
          </a:prstGeom>
          <a:ln w="9525" cmpd="sng">
            <a:solidFill>
              <a:srgbClr val="C8CACD"/>
            </a:solidFill>
            <a:prstDash val="solid"/>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E9FC0F40-1411-6B48-ABDB-32C5A1D306F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9" name="Right Arrow 18"/>
          <p:cNvSpPr/>
          <p:nvPr/>
        </p:nvSpPr>
        <p:spPr>
          <a:xfrm rot="16200000" flipV="1">
            <a:off x="9362562" y="4350225"/>
            <a:ext cx="1773492" cy="1445531"/>
          </a:xfrm>
          <a:prstGeom prst="rightArrow">
            <a:avLst>
              <a:gd name="adj1" fmla="val 72338"/>
              <a:gd name="adj2" fmla="val 386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9" name="TextBox 28"/>
          <p:cNvSpPr txBox="1"/>
          <p:nvPr/>
        </p:nvSpPr>
        <p:spPr>
          <a:xfrm>
            <a:off x="9659124" y="5551038"/>
            <a:ext cx="1187571" cy="27699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ea typeface="Open Sans" panose="020B0606030504020204" pitchFamily="34" charset="0"/>
                <a:cs typeface="Arial" panose="020B0604020202020204" pitchFamily="34" charset="0"/>
              </a:rPr>
              <a:t>Increased</a:t>
            </a:r>
          </a:p>
        </p:txBody>
      </p:sp>
      <p:sp>
        <p:nvSpPr>
          <p:cNvPr id="22" name="Slide Number Placeholder 9">
            <a:extLst>
              <a:ext uri="{FF2B5EF4-FFF2-40B4-BE49-F238E27FC236}">
                <a16:creationId xmlns:a16="http://schemas.microsoft.com/office/drawing/2014/main" id="{1C20BFCF-92E2-4F4D-97F1-27004FD841E5}"/>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44</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7" name="Oval 26">
            <a:extLst>
              <a:ext uri="{FF2B5EF4-FFF2-40B4-BE49-F238E27FC236}">
                <a16:creationId xmlns:a16="http://schemas.microsoft.com/office/drawing/2014/main" id="{762787A7-68BA-9E41-B0B5-DF369DDB0FC3}"/>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159510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BE9868E-B072-F94F-A0CB-7BEB0AC69B23}"/>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5448299" y="0"/>
            <a:ext cx="6834905" cy="6858000"/>
          </a:xfrm>
        </p:spPr>
      </p:pic>
      <p:sp>
        <p:nvSpPr>
          <p:cNvPr id="8" name="Rectangle 7"/>
          <p:cNvSpPr/>
          <p:nvPr/>
        </p:nvSpPr>
        <p:spPr>
          <a:xfrm>
            <a:off x="3472542" y="762000"/>
            <a:ext cx="7881257" cy="5334000"/>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03925" y="1628719"/>
            <a:ext cx="1744388" cy="954107"/>
          </a:xfrm>
          <a:prstGeom prst="rect">
            <a:avLst/>
          </a:prstGeom>
          <a:noFill/>
        </p:spPr>
        <p:txBody>
          <a:bodyPr wrap="none" rtlCol="0">
            <a:spAutoFit/>
          </a:bodyPr>
          <a:lstStyle/>
          <a:p>
            <a:pPr algn="r"/>
            <a:r>
              <a:rPr lang="en-US" sz="2800" dirty="0">
                <a:solidFill>
                  <a:schemeClr val="accent1"/>
                </a:solidFill>
                <a:latin typeface="Arial" panose="020B0604020202020204" pitchFamily="34" charset="0"/>
                <a:ea typeface="Nexa Bold" charset="0"/>
                <a:cs typeface="Arial" panose="020B0604020202020204" pitchFamily="34" charset="0"/>
              </a:rPr>
              <a:t>4 options </a:t>
            </a:r>
            <a:br>
              <a:rPr lang="en-US" sz="2800" dirty="0">
                <a:solidFill>
                  <a:schemeClr val="accent1"/>
                </a:solidFill>
                <a:latin typeface="Arial" panose="020B0604020202020204" pitchFamily="34" charset="0"/>
                <a:ea typeface="Nexa Bold" charset="0"/>
                <a:cs typeface="Arial" panose="020B0604020202020204" pitchFamily="34" charset="0"/>
              </a:rPr>
            </a:br>
            <a:r>
              <a:rPr lang="en-US" sz="2800" dirty="0">
                <a:solidFill>
                  <a:schemeClr val="accent1"/>
                </a:solidFill>
                <a:latin typeface="Arial" panose="020B0604020202020204" pitchFamily="34" charset="0"/>
                <a:ea typeface="Nexa Bold" charset="0"/>
                <a:cs typeface="Arial" panose="020B0604020202020204" pitchFamily="34" charset="0"/>
              </a:rPr>
              <a:t>or a grid</a:t>
            </a:r>
          </a:p>
        </p:txBody>
      </p:sp>
      <p:sp>
        <p:nvSpPr>
          <p:cNvPr id="10" name="Rectangle 9"/>
          <p:cNvSpPr/>
          <p:nvPr/>
        </p:nvSpPr>
        <p:spPr>
          <a:xfrm>
            <a:off x="1670304" y="3057391"/>
            <a:ext cx="1378009" cy="1569660"/>
          </a:xfrm>
          <a:prstGeom prst="rect">
            <a:avLst/>
          </a:prstGeom>
        </p:spPr>
        <p:txBody>
          <a:bodyPr wrap="square">
            <a:spAutoFit/>
          </a:bodyPr>
          <a:lstStyle/>
          <a:p>
            <a:pPr algn="r"/>
            <a:r>
              <a:rPr lang="en-US" sz="1200" dirty="0">
                <a:latin typeface="Arial" panose="020B0604020202020204" pitchFamily="34" charset="0"/>
                <a:ea typeface="Roboto Medium" charset="0"/>
                <a:cs typeface="Arial" panose="020B0604020202020204" pitchFamily="34" charset="0"/>
              </a:rPr>
              <a:t>Far far away</a:t>
            </a:r>
            <a:r>
              <a:rPr lang="en-US" sz="1200" dirty="0">
                <a:latin typeface="Arial" panose="020B0604020202020204" pitchFamily="34" charset="0"/>
                <a:ea typeface="Roboto Thin" charset="0"/>
                <a:cs typeface="Arial" panose="020B0604020202020204" pitchFamily="34" charset="0"/>
              </a:rPr>
              <a:t>, behind the word </a:t>
            </a:r>
            <a:r>
              <a:rPr lang="en-US" sz="1200" dirty="0" err="1">
                <a:latin typeface="Arial" panose="020B0604020202020204" pitchFamily="34" charset="0"/>
                <a:ea typeface="Roboto Thin" charset="0"/>
                <a:cs typeface="Arial" panose="020B0604020202020204" pitchFamily="34" charset="0"/>
              </a:rPr>
              <a:t>montains</a:t>
            </a:r>
            <a:r>
              <a:rPr lang="en-US" sz="1200" dirty="0">
                <a:latin typeface="Arial" panose="020B0604020202020204" pitchFamily="34" charset="0"/>
                <a:ea typeface="Roboto Thin" charset="0"/>
                <a:cs typeface="Arial" panose="020B0604020202020204" pitchFamily="34" charset="0"/>
              </a:rPr>
              <a:t>, far from the countries </a:t>
            </a:r>
            <a:r>
              <a:rPr lang="en-US" sz="1200" dirty="0" err="1">
                <a:latin typeface="Arial" panose="020B0604020202020204" pitchFamily="34" charset="0"/>
                <a:ea typeface="Roboto Thin" charset="0"/>
                <a:cs typeface="Arial" panose="020B0604020202020204" pitchFamily="34" charset="0"/>
              </a:rPr>
              <a:t>Vokalia</a:t>
            </a:r>
            <a:r>
              <a:rPr lang="en-US" sz="1200" dirty="0">
                <a:latin typeface="Arial" panose="020B0604020202020204" pitchFamily="34" charset="0"/>
                <a:ea typeface="Roboto Thin" charset="0"/>
                <a:cs typeface="Arial" panose="020B0604020202020204" pitchFamily="34" charset="0"/>
              </a:rPr>
              <a:t> and </a:t>
            </a:r>
            <a:r>
              <a:rPr lang="en-US" sz="1200" dirty="0" err="1">
                <a:latin typeface="Arial" panose="020B0604020202020204" pitchFamily="34" charset="0"/>
                <a:ea typeface="Roboto Thin" charset="0"/>
                <a:cs typeface="Arial" panose="020B0604020202020204" pitchFamily="34" charset="0"/>
              </a:rPr>
              <a:t>Consonantia</a:t>
            </a:r>
            <a:r>
              <a:rPr lang="en-US" sz="1200" dirty="0">
                <a:latin typeface="Arial" panose="020B0604020202020204" pitchFamily="34" charset="0"/>
                <a:ea typeface="Roboto Thin" charset="0"/>
                <a:cs typeface="Arial" panose="020B0604020202020204" pitchFamily="34" charset="0"/>
              </a:rPr>
              <a:t>, there live the blind texts.</a:t>
            </a:r>
          </a:p>
        </p:txBody>
      </p:sp>
      <p:grpSp>
        <p:nvGrpSpPr>
          <p:cNvPr id="53" name="Group 52"/>
          <p:cNvGrpSpPr/>
          <p:nvPr/>
        </p:nvGrpSpPr>
        <p:grpSpPr>
          <a:xfrm>
            <a:off x="4624932" y="1780269"/>
            <a:ext cx="2491560" cy="1238626"/>
            <a:chOff x="4094297" y="2073826"/>
            <a:chExt cx="2491560" cy="1238626"/>
          </a:xfrm>
        </p:grpSpPr>
        <p:sp>
          <p:nvSpPr>
            <p:cNvPr id="12" name="TextBox 11"/>
            <p:cNvSpPr txBox="1"/>
            <p:nvPr/>
          </p:nvSpPr>
          <p:spPr>
            <a:xfrm>
              <a:off x="4094297" y="2073826"/>
              <a:ext cx="1539845" cy="369332"/>
            </a:xfrm>
            <a:prstGeom prst="rect">
              <a:avLst/>
            </a:prstGeom>
            <a:noFill/>
          </p:spPr>
          <p:txBody>
            <a:bodyPr wrap="none" rtlCol="0">
              <a:spAutoFit/>
            </a:bodyPr>
            <a:lstStyle/>
            <a:p>
              <a:r>
                <a:rPr lang="en-US" dirty="0">
                  <a:latin typeface="Arial" panose="020B0604020202020204" pitchFamily="34" charset="0"/>
                  <a:ea typeface="Nexa Bold" charset="0"/>
                  <a:cs typeface="Arial" panose="020B0604020202020204" pitchFamily="34" charset="0"/>
                </a:rPr>
                <a:t>YOUR TITLE</a:t>
              </a:r>
            </a:p>
          </p:txBody>
        </p:sp>
        <p:sp>
          <p:nvSpPr>
            <p:cNvPr id="13" name="Rectangle 12"/>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15" name="Straight Connector 14"/>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831673" y="1736440"/>
            <a:ext cx="2491559" cy="1282455"/>
            <a:chOff x="4094298" y="2029997"/>
            <a:chExt cx="2491559" cy="1282455"/>
          </a:xfrm>
        </p:grpSpPr>
        <p:sp>
          <p:nvSpPr>
            <p:cNvPr id="56" name="TextBox 55"/>
            <p:cNvSpPr txBox="1"/>
            <p:nvPr/>
          </p:nvSpPr>
          <p:spPr>
            <a:xfrm>
              <a:off x="4094298" y="2029997"/>
              <a:ext cx="1539845" cy="369332"/>
            </a:xfrm>
            <a:prstGeom prst="rect">
              <a:avLst/>
            </a:prstGeom>
            <a:noFill/>
          </p:spPr>
          <p:txBody>
            <a:bodyPr wrap="none" rtlCol="0">
              <a:spAutoFit/>
            </a:bodyPr>
            <a:lstStyle/>
            <a:p>
              <a:r>
                <a:rPr lang="en-US" dirty="0">
                  <a:latin typeface="Arial" panose="020B0604020202020204" pitchFamily="34" charset="0"/>
                  <a:ea typeface="Nexa Bold" charset="0"/>
                  <a:cs typeface="Arial" panose="020B0604020202020204" pitchFamily="34" charset="0"/>
                </a:rPr>
                <a:t>YOUR TITLE</a:t>
              </a:r>
            </a:p>
          </p:txBody>
        </p:sp>
        <p:sp>
          <p:nvSpPr>
            <p:cNvPr id="57" name="Rectangle 56"/>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58" name="Straight Connector 57"/>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53966" y="3986215"/>
            <a:ext cx="2491560" cy="1238626"/>
            <a:chOff x="4094297" y="2073826"/>
            <a:chExt cx="2491560" cy="1238626"/>
          </a:xfrm>
        </p:grpSpPr>
        <p:sp>
          <p:nvSpPr>
            <p:cNvPr id="61" name="TextBox 60"/>
            <p:cNvSpPr txBox="1"/>
            <p:nvPr/>
          </p:nvSpPr>
          <p:spPr>
            <a:xfrm>
              <a:off x="4094297" y="2073826"/>
              <a:ext cx="1380634" cy="338554"/>
            </a:xfrm>
            <a:prstGeom prst="rect">
              <a:avLst/>
            </a:prstGeom>
            <a:noFill/>
          </p:spPr>
          <p:txBody>
            <a:bodyPr wrap="none" rtlCol="0">
              <a:spAutoFit/>
            </a:bodyPr>
            <a:lstStyle/>
            <a:p>
              <a:r>
                <a:rPr lang="en-US" sz="1600" dirty="0">
                  <a:latin typeface="Arial" panose="020B0604020202020204" pitchFamily="34" charset="0"/>
                  <a:ea typeface="Nexa Bold" charset="0"/>
                  <a:cs typeface="Arial" panose="020B0604020202020204" pitchFamily="34" charset="0"/>
                </a:rPr>
                <a:t>YOUR TITLE</a:t>
              </a:r>
            </a:p>
          </p:txBody>
        </p:sp>
        <p:sp>
          <p:nvSpPr>
            <p:cNvPr id="62" name="Rectangle 61"/>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63" name="Straight Connector 62"/>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738882" y="3986215"/>
            <a:ext cx="2491560" cy="1238626"/>
            <a:chOff x="4094297" y="2073826"/>
            <a:chExt cx="2491560" cy="1238626"/>
          </a:xfrm>
        </p:grpSpPr>
        <p:sp>
          <p:nvSpPr>
            <p:cNvPr id="66" name="TextBox 65"/>
            <p:cNvSpPr txBox="1"/>
            <p:nvPr/>
          </p:nvSpPr>
          <p:spPr>
            <a:xfrm>
              <a:off x="4094297" y="2073826"/>
              <a:ext cx="1380634" cy="338554"/>
            </a:xfrm>
            <a:prstGeom prst="rect">
              <a:avLst/>
            </a:prstGeom>
            <a:noFill/>
          </p:spPr>
          <p:txBody>
            <a:bodyPr wrap="none" rtlCol="0">
              <a:spAutoFit/>
            </a:bodyPr>
            <a:lstStyle/>
            <a:p>
              <a:r>
                <a:rPr lang="en-US" sz="1600" dirty="0">
                  <a:latin typeface="Arial" panose="020B0604020202020204" pitchFamily="34" charset="0"/>
                  <a:ea typeface="Nexa Bold" charset="0"/>
                  <a:cs typeface="Arial" panose="020B0604020202020204" pitchFamily="34" charset="0"/>
                </a:rPr>
                <a:t>YOUR TITLE</a:t>
              </a:r>
            </a:p>
          </p:txBody>
        </p:sp>
        <p:sp>
          <p:nvSpPr>
            <p:cNvPr id="67" name="Rectangle 66"/>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68" name="Straight Connector 67"/>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97FEB89A-7E27-444A-885E-F5B22A18F417}"/>
              </a:ext>
            </a:extLst>
          </p:cNvPr>
          <p:cNvCxnSpPr/>
          <p:nvPr/>
        </p:nvCxnSpPr>
        <p:spPr>
          <a:xfrm>
            <a:off x="2193218" y="2820800"/>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36FD12B-32FF-844B-8782-AAF547973D9F}"/>
              </a:ext>
            </a:extLst>
          </p:cNvPr>
          <p:cNvCxnSpPr/>
          <p:nvPr/>
        </p:nvCxnSpPr>
        <p:spPr>
          <a:xfrm>
            <a:off x="7413170" y="1631852"/>
            <a:ext cx="0" cy="359429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B7D0D1-A2F0-AD41-9353-6AB02A68C474}"/>
              </a:ext>
            </a:extLst>
          </p:cNvPr>
          <p:cNvCxnSpPr>
            <a:cxnSpLocks/>
          </p:cNvCxnSpPr>
          <p:nvPr/>
        </p:nvCxnSpPr>
        <p:spPr>
          <a:xfrm flipH="1">
            <a:off x="4624932" y="3428999"/>
            <a:ext cx="5576476"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Slide Number Placeholder 9">
            <a:extLst>
              <a:ext uri="{FF2B5EF4-FFF2-40B4-BE49-F238E27FC236}">
                <a16:creationId xmlns:a16="http://schemas.microsoft.com/office/drawing/2014/main" id="{D78C0825-76DB-6B4C-82F9-A5157AA654D2}"/>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45</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ED32851-15DD-3544-876D-B03ABCEF5070}"/>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285697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D32D-16FB-AB46-88BD-1644F326D758}"/>
              </a:ext>
            </a:extLst>
          </p:cNvPr>
          <p:cNvSpPr>
            <a:spLocks noGrp="1"/>
          </p:cNvSpPr>
          <p:nvPr>
            <p:ph type="title"/>
          </p:nvPr>
        </p:nvSpPr>
        <p:spPr/>
        <p:txBody>
          <a:bodyPr/>
          <a:lstStyle/>
          <a:p>
            <a:r>
              <a:rPr lang="en-US" b="0" dirty="0"/>
              <a:t>Title</a:t>
            </a:r>
          </a:p>
        </p:txBody>
      </p:sp>
      <p:sp>
        <p:nvSpPr>
          <p:cNvPr id="3" name="Picture Placeholder 2">
            <a:extLst>
              <a:ext uri="{FF2B5EF4-FFF2-40B4-BE49-F238E27FC236}">
                <a16:creationId xmlns:a16="http://schemas.microsoft.com/office/drawing/2014/main" id="{5770ECF7-F5F2-DE45-BEA8-727752C17BBD}"/>
              </a:ext>
            </a:extLst>
          </p:cNvPr>
          <p:cNvSpPr>
            <a:spLocks noGrp="1"/>
          </p:cNvSpPr>
          <p:nvPr>
            <p:ph type="pic" sz="quarter" idx="13"/>
          </p:nvPr>
        </p:nvSpPr>
        <p:spPr/>
      </p:sp>
      <p:sp>
        <p:nvSpPr>
          <p:cNvPr id="4" name="Picture Placeholder 3">
            <a:extLst>
              <a:ext uri="{FF2B5EF4-FFF2-40B4-BE49-F238E27FC236}">
                <a16:creationId xmlns:a16="http://schemas.microsoft.com/office/drawing/2014/main" id="{8A60937A-C618-4647-B776-EB6B2E38E936}"/>
              </a:ext>
            </a:extLst>
          </p:cNvPr>
          <p:cNvSpPr>
            <a:spLocks noGrp="1"/>
          </p:cNvSpPr>
          <p:nvPr>
            <p:ph type="pic" sz="quarter" idx="14"/>
          </p:nvPr>
        </p:nvSpPr>
        <p:spPr/>
      </p:sp>
      <p:sp>
        <p:nvSpPr>
          <p:cNvPr id="5" name="Picture Placeholder 4">
            <a:extLst>
              <a:ext uri="{FF2B5EF4-FFF2-40B4-BE49-F238E27FC236}">
                <a16:creationId xmlns:a16="http://schemas.microsoft.com/office/drawing/2014/main" id="{1C967189-9952-1049-84E9-7B4602C95627}"/>
              </a:ext>
            </a:extLst>
          </p:cNvPr>
          <p:cNvSpPr>
            <a:spLocks noGrp="1"/>
          </p:cNvSpPr>
          <p:nvPr>
            <p:ph type="pic" sz="quarter" idx="15"/>
          </p:nvPr>
        </p:nvSpPr>
        <p:spPr/>
      </p:sp>
      <p:sp>
        <p:nvSpPr>
          <p:cNvPr id="6" name="Text Placeholder 5">
            <a:extLst>
              <a:ext uri="{FF2B5EF4-FFF2-40B4-BE49-F238E27FC236}">
                <a16:creationId xmlns:a16="http://schemas.microsoft.com/office/drawing/2014/main" id="{7CDDC0C5-B444-B14A-BD4F-23204F4CD201}"/>
              </a:ext>
            </a:extLst>
          </p:cNvPr>
          <p:cNvSpPr>
            <a:spLocks noGrp="1"/>
          </p:cNvSpPr>
          <p:nvPr>
            <p:ph type="body" sz="quarter" idx="16"/>
          </p:nvPr>
        </p:nvSpPr>
        <p:spPr/>
        <p:txBody>
          <a:bodyPr/>
          <a:lstStyle/>
          <a:p>
            <a:r>
              <a:rPr lang="en-US" dirty="0"/>
              <a:t>Bullet</a:t>
            </a:r>
          </a:p>
          <a:p>
            <a:r>
              <a:rPr lang="en-US" dirty="0"/>
              <a:t>Bullet</a:t>
            </a:r>
          </a:p>
          <a:p>
            <a:r>
              <a:rPr lang="en-US" dirty="0"/>
              <a:t>Bullet</a:t>
            </a:r>
          </a:p>
        </p:txBody>
      </p:sp>
      <p:sp>
        <p:nvSpPr>
          <p:cNvPr id="7" name="Slide Number Placeholder 9">
            <a:extLst>
              <a:ext uri="{FF2B5EF4-FFF2-40B4-BE49-F238E27FC236}">
                <a16:creationId xmlns:a16="http://schemas.microsoft.com/office/drawing/2014/main" id="{D499337F-6F16-D047-8F36-E6FD3EE6A8CD}"/>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46</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8" name="Oval 7">
            <a:extLst>
              <a:ext uri="{FF2B5EF4-FFF2-40B4-BE49-F238E27FC236}">
                <a16:creationId xmlns:a16="http://schemas.microsoft.com/office/drawing/2014/main" id="{BDC4C1A0-4B79-4A47-B104-16199ABCB0AC}"/>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414965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4D3E9D-C7EA-1F46-B782-4EA46504AF2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9892"/>
            <a:ext cx="12201264" cy="6987892"/>
          </a:xfrm>
          <a:prstGeom prst="rect">
            <a:avLst/>
          </a:prstGeom>
        </p:spPr>
      </p:pic>
      <p:sp>
        <p:nvSpPr>
          <p:cNvPr id="14" name="Rectangle 13">
            <a:extLst>
              <a:ext uri="{FF2B5EF4-FFF2-40B4-BE49-F238E27FC236}">
                <a16:creationId xmlns:a16="http://schemas.microsoft.com/office/drawing/2014/main" id="{37B47C12-71CA-154C-A532-6697E168DE38}"/>
              </a:ext>
            </a:extLst>
          </p:cNvPr>
          <p:cNvSpPr/>
          <p:nvPr/>
        </p:nvSpPr>
        <p:spPr>
          <a:xfrm>
            <a:off x="0" y="-146957"/>
            <a:ext cx="12192000" cy="7004957"/>
          </a:xfrm>
          <a:prstGeom prst="rect">
            <a:avLst/>
          </a:prstGeom>
          <a:solidFill>
            <a:schemeClr val="tx1">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BB88D83-69FF-E447-9349-D82770C48C03}"/>
              </a:ext>
            </a:extLst>
          </p:cNvPr>
          <p:cNvSpPr/>
          <p:nvPr/>
        </p:nvSpPr>
        <p:spPr>
          <a:xfrm>
            <a:off x="9880651" y="6277820"/>
            <a:ext cx="1503938" cy="369332"/>
          </a:xfrm>
          <a:prstGeom prst="rect">
            <a:avLst/>
          </a:prstGeom>
        </p:spPr>
        <p:txBody>
          <a:bodyPr wrap="none">
            <a:spAutoFit/>
          </a:bodyPr>
          <a:lstStyle/>
          <a:p>
            <a:r>
              <a:rPr lang="en-US" dirty="0">
                <a:solidFill>
                  <a:schemeClr val="bg2">
                    <a:lumMod val="75000"/>
                  </a:schemeClr>
                </a:solidFill>
                <a:latin typeface="Arial" panose="020B0604020202020204" pitchFamily="34" charset="0"/>
                <a:ea typeface="Open Sans" panose="020B0606030504020204" pitchFamily="34" charset="0"/>
                <a:cs typeface="Arial" panose="020B0604020202020204" pitchFamily="34" charset="0"/>
              </a:rPr>
              <a:t>Forbes 2017</a:t>
            </a:r>
          </a:p>
        </p:txBody>
      </p:sp>
      <p:pic>
        <p:nvPicPr>
          <p:cNvPr id="16" name="Picture 15">
            <a:extLst>
              <a:ext uri="{FF2B5EF4-FFF2-40B4-BE49-F238E27FC236}">
                <a16:creationId xmlns:a16="http://schemas.microsoft.com/office/drawing/2014/main" id="{F215E813-31E2-304C-8F41-C7F645A176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5" name="Title 4">
            <a:extLst>
              <a:ext uri="{FF2B5EF4-FFF2-40B4-BE49-F238E27FC236}">
                <a16:creationId xmlns:a16="http://schemas.microsoft.com/office/drawing/2014/main" id="{5D0DAC21-1C9B-9E45-B0A9-E55A31D306AE}"/>
              </a:ext>
            </a:extLst>
          </p:cNvPr>
          <p:cNvSpPr>
            <a:spLocks noGrp="1"/>
          </p:cNvSpPr>
          <p:nvPr>
            <p:ph type="ctrTitle"/>
          </p:nvPr>
        </p:nvSpPr>
        <p:spPr/>
        <p:txBody>
          <a:bodyPr/>
          <a:lstStyle/>
          <a:p>
            <a:r>
              <a:rPr lang="en-US" dirty="0">
                <a:ea typeface="Open Sans" panose="020B0606030504020204" pitchFamily="34" charset="0"/>
              </a:rPr>
              <a:t>Example statement: IoT Market will </a:t>
            </a:r>
            <a:br>
              <a:rPr lang="en-US" dirty="0">
                <a:ea typeface="Open Sans" panose="020B0606030504020204" pitchFamily="34" charset="0"/>
              </a:rPr>
            </a:br>
            <a:r>
              <a:rPr lang="en-US" dirty="0">
                <a:ea typeface="Open Sans" panose="020B0606030504020204" pitchFamily="34" charset="0"/>
              </a:rPr>
              <a:t>grow to almost </a:t>
            </a:r>
            <a:r>
              <a:rPr lang="en-US" dirty="0">
                <a:solidFill>
                  <a:srgbClr val="F3B949"/>
                </a:solidFill>
                <a:ea typeface="Open Sans" panose="020B0606030504020204" pitchFamily="34" charset="0"/>
              </a:rPr>
              <a:t>$500B </a:t>
            </a:r>
            <a:r>
              <a:rPr lang="en-US" dirty="0">
                <a:ea typeface="Open Sans" panose="020B0606030504020204" pitchFamily="34" charset="0"/>
              </a:rPr>
              <a:t>by 2020;</a:t>
            </a:r>
            <a:br>
              <a:rPr lang="en-US" dirty="0">
                <a:ea typeface="Open Sans" panose="020B0606030504020204" pitchFamily="34" charset="0"/>
              </a:rPr>
            </a:br>
            <a:r>
              <a:rPr lang="en-US" dirty="0">
                <a:ea typeface="Open Sans" panose="020B0606030504020204" pitchFamily="34" charset="0"/>
              </a:rPr>
              <a:t>connecting nearly </a:t>
            </a:r>
            <a:r>
              <a:rPr lang="en-US" dirty="0">
                <a:solidFill>
                  <a:srgbClr val="F3B949"/>
                </a:solidFill>
                <a:ea typeface="Open Sans" panose="020B0606030504020204" pitchFamily="34" charset="0"/>
              </a:rPr>
              <a:t>30 Billion devices.</a:t>
            </a:r>
            <a:br>
              <a:rPr lang="en-US" dirty="0">
                <a:solidFill>
                  <a:srgbClr val="F3B949"/>
                </a:solidFill>
                <a:ea typeface="Open Sans" panose="020B0606030504020204" pitchFamily="34" charset="0"/>
              </a:rPr>
            </a:br>
            <a:endParaRPr lang="en-US" dirty="0"/>
          </a:p>
        </p:txBody>
      </p:sp>
      <p:sp>
        <p:nvSpPr>
          <p:cNvPr id="7" name="Slide Number Placeholder 9">
            <a:extLst>
              <a:ext uri="{FF2B5EF4-FFF2-40B4-BE49-F238E27FC236}">
                <a16:creationId xmlns:a16="http://schemas.microsoft.com/office/drawing/2014/main" id="{134F9B37-C6F9-8347-AADA-4AB3EF53B0EF}"/>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47</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8" name="Oval 7">
            <a:extLst>
              <a:ext uri="{FF2B5EF4-FFF2-40B4-BE49-F238E27FC236}">
                <a16:creationId xmlns:a16="http://schemas.microsoft.com/office/drawing/2014/main" id="{6D415D35-C14C-E848-87B3-39CEF9FD2EB9}"/>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270596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F1A12C28-37AF-9449-9F9D-C3BF3E1248E6}"/>
              </a:ext>
            </a:extLst>
          </p:cNvPr>
          <p:cNvSpPr/>
          <p:nvPr/>
        </p:nvSpPr>
        <p:spPr>
          <a:xfrm>
            <a:off x="0" y="4674553"/>
            <a:ext cx="12192000" cy="1443613"/>
          </a:xfrm>
          <a:prstGeom prst="rect">
            <a:avLst/>
          </a:prstGeom>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 name="TextBox 4">
            <a:extLst>
              <a:ext uri="{FF2B5EF4-FFF2-40B4-BE49-F238E27FC236}">
                <a16:creationId xmlns:a16="http://schemas.microsoft.com/office/drawing/2014/main" id="{43A9EC1A-2EF5-C94D-AEC3-0C2FAFB366EC}"/>
              </a:ext>
            </a:extLst>
          </p:cNvPr>
          <p:cNvSpPr txBox="1"/>
          <p:nvPr/>
        </p:nvSpPr>
        <p:spPr>
          <a:xfrm>
            <a:off x="211240" y="1176357"/>
            <a:ext cx="6095898" cy="400110"/>
          </a:xfrm>
          <a:prstGeom prst="rect">
            <a:avLst/>
          </a:prstGeom>
          <a:noFill/>
        </p:spPr>
        <p:txBody>
          <a:bodyPr wrap="square" rtlCol="0" anchor="t">
            <a:spAutoFit/>
          </a:bodyPr>
          <a:lstStyle/>
          <a:p>
            <a:pPr>
              <a:spcAft>
                <a:spcPts val="0"/>
              </a:spcAft>
              <a:buClr>
                <a:srgbClr val="412D5D"/>
              </a:buClr>
              <a:buSzPct val="175000"/>
            </a:pPr>
            <a:r>
              <a:rPr lang="en-US" sz="2000" dirty="0">
                <a:latin typeface="Arial" panose="020B0604020202020204" pitchFamily="34" charset="0"/>
                <a:ea typeface="Open Sans" panose="020B0606030504020204" pitchFamily="34" charset="0"/>
                <a:cs typeface="Arial" panose="020B0604020202020204" pitchFamily="34" charset="0"/>
              </a:rPr>
              <a:t>Short paragraph about service </a:t>
            </a:r>
            <a:endParaRPr lang="en-US" dirty="0">
              <a:latin typeface="Arial" panose="020B0604020202020204" pitchFamily="34" charset="0"/>
              <a:cs typeface="Arial" panose="020B0604020202020204" pitchFamily="34" charset="0"/>
            </a:endParaRPr>
          </a:p>
        </p:txBody>
      </p:sp>
      <p:sp>
        <p:nvSpPr>
          <p:cNvPr id="44" name="Title 1">
            <a:extLst>
              <a:ext uri="{FF2B5EF4-FFF2-40B4-BE49-F238E27FC236}">
                <a16:creationId xmlns:a16="http://schemas.microsoft.com/office/drawing/2014/main" id="{4717A6D2-6714-1B4E-A15E-D2EBBE5F7C1C}"/>
              </a:ext>
            </a:extLst>
          </p:cNvPr>
          <p:cNvSpPr txBox="1">
            <a:spLocks/>
          </p:cNvSpPr>
          <p:nvPr/>
        </p:nvSpPr>
        <p:spPr>
          <a:xfrm>
            <a:off x="211240" y="114785"/>
            <a:ext cx="10515600" cy="1325563"/>
          </a:xfrm>
          <a:prstGeom prst="rect">
            <a:avLst/>
          </a:prstGeom>
        </p:spPr>
        <p:txBody>
          <a:bodyPr/>
          <a:lstStyle>
            <a:lvl1pPr algn="l" defTabSz="914400" rtl="0" eaLnBrk="1" latinLnBrk="0" hangingPunct="1">
              <a:lnSpc>
                <a:spcPct val="90000"/>
              </a:lnSpc>
              <a:spcBef>
                <a:spcPct val="0"/>
              </a:spcBef>
              <a:buNone/>
              <a:defRPr sz="4400" b="1" kern="1200">
                <a:solidFill>
                  <a:srgbClr val="412D5D"/>
                </a:solidFill>
                <a:latin typeface="Muli" panose="02000503000000000000" pitchFamily="2" charset="77"/>
                <a:ea typeface="+mj-ea"/>
                <a:cs typeface="Arial" panose="020B0604020202020204" pitchFamily="34" charset="0"/>
              </a:defRPr>
            </a:lvl1pPr>
          </a:lstStyle>
          <a:p>
            <a:pPr fontAlgn="auto">
              <a:spcAft>
                <a:spcPts val="0"/>
              </a:spcAft>
            </a:pPr>
            <a:endParaRPr lang="en-US" b="0" dirty="0">
              <a:latin typeface="Arial" panose="020B0604020202020204" pitchFamily="34" charset="0"/>
            </a:endParaRPr>
          </a:p>
        </p:txBody>
      </p:sp>
      <p:sp>
        <p:nvSpPr>
          <p:cNvPr id="76" name="Rectangle 75">
            <a:extLst>
              <a:ext uri="{FF2B5EF4-FFF2-40B4-BE49-F238E27FC236}">
                <a16:creationId xmlns:a16="http://schemas.microsoft.com/office/drawing/2014/main" id="{FCB5CE4A-A15A-5A44-B07C-768330CF0D2E}"/>
              </a:ext>
            </a:extLst>
          </p:cNvPr>
          <p:cNvSpPr/>
          <p:nvPr/>
        </p:nvSpPr>
        <p:spPr>
          <a:xfrm>
            <a:off x="2675563" y="5073505"/>
            <a:ext cx="147246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STAT </a:t>
            </a:r>
            <a:r>
              <a:rPr lang="en-US" sz="1000">
                <a:solidFill>
                  <a:schemeClr val="bg1"/>
                </a:solidFill>
                <a:latin typeface="Arial" panose="020B0604020202020204" pitchFamily="34" charset="0"/>
                <a:ea typeface="Open Sans" panose="020B0606030504020204" pitchFamily="34" charset="0"/>
                <a:cs typeface="Arial" panose="020B0604020202020204" pitchFamily="34" charset="0"/>
              </a:rPr>
              <a:t>COPY CAN GO HERE BY THE YEAR</a:t>
            </a:r>
            <a:endPar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203C513-2C04-5E43-8191-E4B81B06A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01045" y="0"/>
            <a:ext cx="5238521" cy="6858000"/>
          </a:xfrm>
          <a:prstGeom prst="rect">
            <a:avLst/>
          </a:prstGeom>
        </p:spPr>
      </p:pic>
      <p:sp>
        <p:nvSpPr>
          <p:cNvPr id="3" name="Title 2">
            <a:extLst>
              <a:ext uri="{FF2B5EF4-FFF2-40B4-BE49-F238E27FC236}">
                <a16:creationId xmlns:a16="http://schemas.microsoft.com/office/drawing/2014/main" id="{E93E8DDD-30CF-9844-A3AA-BA61FB98166B}"/>
              </a:ext>
            </a:extLst>
          </p:cNvPr>
          <p:cNvSpPr>
            <a:spLocks noGrp="1"/>
          </p:cNvSpPr>
          <p:nvPr>
            <p:ph type="title"/>
          </p:nvPr>
        </p:nvSpPr>
        <p:spPr/>
        <p:txBody>
          <a:bodyPr/>
          <a:lstStyle/>
          <a:p>
            <a:pPr fontAlgn="auto">
              <a:spcAft>
                <a:spcPts val="0"/>
              </a:spcAft>
            </a:pPr>
            <a:r>
              <a:rPr lang="en-US" b="0" dirty="0"/>
              <a:t>Definition of service</a:t>
            </a:r>
          </a:p>
        </p:txBody>
      </p:sp>
      <p:sp>
        <p:nvSpPr>
          <p:cNvPr id="16" name="Oval 15">
            <a:extLst>
              <a:ext uri="{FF2B5EF4-FFF2-40B4-BE49-F238E27FC236}">
                <a16:creationId xmlns:a16="http://schemas.microsoft.com/office/drawing/2014/main" id="{CF3999A0-CC01-C54B-ACD4-0817ADEB71E5}"/>
              </a:ext>
            </a:extLst>
          </p:cNvPr>
          <p:cNvSpPr/>
          <p:nvPr/>
        </p:nvSpPr>
        <p:spPr>
          <a:xfrm>
            <a:off x="2875589"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9125" y="4244372"/>
            <a:ext cx="529053" cy="529053"/>
          </a:xfrm>
          <a:prstGeom prst="rect">
            <a:avLst/>
          </a:prstGeom>
        </p:spPr>
      </p:pic>
      <p:sp>
        <p:nvSpPr>
          <p:cNvPr id="18" name="Rectangle 17">
            <a:extLst>
              <a:ext uri="{FF2B5EF4-FFF2-40B4-BE49-F238E27FC236}">
                <a16:creationId xmlns:a16="http://schemas.microsoft.com/office/drawing/2014/main" id="{FCB5CE4A-A15A-5A44-B07C-768330CF0D2E}"/>
              </a:ext>
            </a:extLst>
          </p:cNvPr>
          <p:cNvSpPr/>
          <p:nvPr/>
        </p:nvSpPr>
        <p:spPr>
          <a:xfrm>
            <a:off x="2941052" y="5405409"/>
            <a:ext cx="928460"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2020</a:t>
            </a:r>
          </a:p>
        </p:txBody>
      </p:sp>
      <p:sp>
        <p:nvSpPr>
          <p:cNvPr id="20" name="Oval 19">
            <a:extLst>
              <a:ext uri="{FF2B5EF4-FFF2-40B4-BE49-F238E27FC236}">
                <a16:creationId xmlns:a16="http://schemas.microsoft.com/office/drawing/2014/main" id="{CF3999A0-CC01-C54B-ACD4-0817ADEB71E5}"/>
              </a:ext>
            </a:extLst>
          </p:cNvPr>
          <p:cNvSpPr/>
          <p:nvPr/>
        </p:nvSpPr>
        <p:spPr>
          <a:xfrm>
            <a:off x="4776699"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1620" y="4201048"/>
            <a:ext cx="517684" cy="583491"/>
          </a:xfrm>
          <a:prstGeom prst="rect">
            <a:avLst/>
          </a:prstGeom>
        </p:spPr>
      </p:pic>
      <p:sp>
        <p:nvSpPr>
          <p:cNvPr id="21" name="Rectangle 20">
            <a:extLst>
              <a:ext uri="{FF2B5EF4-FFF2-40B4-BE49-F238E27FC236}">
                <a16:creationId xmlns:a16="http://schemas.microsoft.com/office/drawing/2014/main" id="{FCB5CE4A-A15A-5A44-B07C-768330CF0D2E}"/>
              </a:ext>
            </a:extLst>
          </p:cNvPr>
          <p:cNvSpPr/>
          <p:nvPr/>
        </p:nvSpPr>
        <p:spPr>
          <a:xfrm>
            <a:off x="4389644" y="5462210"/>
            <a:ext cx="202895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OF ENTERPRISES WILL RUN ON CONTAINERIZED APPS</a:t>
            </a:r>
          </a:p>
        </p:txBody>
      </p:sp>
      <p:sp>
        <p:nvSpPr>
          <p:cNvPr id="23" name="Rectangle 22">
            <a:extLst>
              <a:ext uri="{FF2B5EF4-FFF2-40B4-BE49-F238E27FC236}">
                <a16:creationId xmlns:a16="http://schemas.microsoft.com/office/drawing/2014/main" id="{FCB5CE4A-A15A-5A44-B07C-768330CF0D2E}"/>
              </a:ext>
            </a:extLst>
          </p:cNvPr>
          <p:cNvSpPr/>
          <p:nvPr/>
        </p:nvSpPr>
        <p:spPr>
          <a:xfrm>
            <a:off x="4977562" y="5027338"/>
            <a:ext cx="853119"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50%</a:t>
            </a:r>
          </a:p>
        </p:txBody>
      </p:sp>
      <p:sp>
        <p:nvSpPr>
          <p:cNvPr id="24" name="Oval 23">
            <a:extLst>
              <a:ext uri="{FF2B5EF4-FFF2-40B4-BE49-F238E27FC236}">
                <a16:creationId xmlns:a16="http://schemas.microsoft.com/office/drawing/2014/main" id="{CF3999A0-CC01-C54B-ACD4-0817ADEB71E5}"/>
              </a:ext>
            </a:extLst>
          </p:cNvPr>
          <p:cNvSpPr/>
          <p:nvPr/>
        </p:nvSpPr>
        <p:spPr>
          <a:xfrm>
            <a:off x="985588"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14080" y="4210129"/>
            <a:ext cx="602469" cy="602469"/>
          </a:xfrm>
          <a:prstGeom prst="rect">
            <a:avLst/>
          </a:prstGeom>
        </p:spPr>
      </p:pic>
      <p:sp>
        <p:nvSpPr>
          <p:cNvPr id="27" name="Rectangle 26">
            <a:extLst>
              <a:ext uri="{FF2B5EF4-FFF2-40B4-BE49-F238E27FC236}">
                <a16:creationId xmlns:a16="http://schemas.microsoft.com/office/drawing/2014/main" id="{FCB5CE4A-A15A-5A44-B07C-768330CF0D2E}"/>
              </a:ext>
            </a:extLst>
          </p:cNvPr>
          <p:cNvSpPr/>
          <p:nvPr/>
        </p:nvSpPr>
        <p:spPr>
          <a:xfrm>
            <a:off x="524016" y="5462210"/>
            <a:ext cx="202895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INCREASE IN STAT </a:t>
            </a:r>
            <a:b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b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COPY INSERTED HERE</a:t>
            </a:r>
          </a:p>
        </p:txBody>
      </p:sp>
      <p:sp>
        <p:nvSpPr>
          <p:cNvPr id="28" name="Rectangle 27">
            <a:extLst>
              <a:ext uri="{FF2B5EF4-FFF2-40B4-BE49-F238E27FC236}">
                <a16:creationId xmlns:a16="http://schemas.microsoft.com/office/drawing/2014/main" id="{FCB5CE4A-A15A-5A44-B07C-768330CF0D2E}"/>
              </a:ext>
            </a:extLst>
          </p:cNvPr>
          <p:cNvSpPr/>
          <p:nvPr/>
        </p:nvSpPr>
        <p:spPr>
          <a:xfrm>
            <a:off x="1111934" y="5027338"/>
            <a:ext cx="853119"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20%</a:t>
            </a:r>
          </a:p>
        </p:txBody>
      </p:sp>
      <p:sp>
        <p:nvSpPr>
          <p:cNvPr id="19" name="Slide Number Placeholder 9">
            <a:extLst>
              <a:ext uri="{FF2B5EF4-FFF2-40B4-BE49-F238E27FC236}">
                <a16:creationId xmlns:a16="http://schemas.microsoft.com/office/drawing/2014/main" id="{B142C7C3-C2CF-104A-BEBA-3C9128628C39}"/>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48</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39126D1-1D92-884D-BB3F-7E00BA8B67C3}"/>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414458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5" name="Rectangle 44">
            <a:extLst>
              <a:ext uri="{FF2B5EF4-FFF2-40B4-BE49-F238E27FC236}">
                <a16:creationId xmlns:a16="http://schemas.microsoft.com/office/drawing/2014/main" id="{2ED077CB-24CC-E24A-B1B1-9703348B4A0E}"/>
              </a:ext>
            </a:extLst>
          </p:cNvPr>
          <p:cNvSpPr/>
          <p:nvPr/>
        </p:nvSpPr>
        <p:spPr>
          <a:xfrm>
            <a:off x="-10274" y="0"/>
            <a:ext cx="12217400" cy="6944823"/>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45F218CC-16BF-2647-A6D1-8CF088A5DAF3}"/>
              </a:ext>
            </a:extLst>
          </p:cNvPr>
          <p:cNvSpPr>
            <a:spLocks noGrp="1"/>
          </p:cNvSpPr>
          <p:nvPr>
            <p:ph type="title" idx="4294967295"/>
          </p:nvPr>
        </p:nvSpPr>
        <p:spPr>
          <a:xfrm>
            <a:off x="304006" y="253042"/>
            <a:ext cx="11583988" cy="520700"/>
          </a:xfrm>
          <a:prstGeom prst="rect">
            <a:avLst/>
          </a:prstGeom>
        </p:spPr>
        <p:txBody>
          <a:bodyPr/>
          <a:lstStyle/>
          <a:p>
            <a:r>
              <a:rPr lang="en-US" b="0" dirty="0">
                <a:solidFill>
                  <a:schemeClr val="bg1"/>
                </a:solidFill>
              </a:rPr>
              <a:t>Title for Obstacles / Journey Mapping</a:t>
            </a:r>
          </a:p>
        </p:txBody>
      </p:sp>
      <p:sp>
        <p:nvSpPr>
          <p:cNvPr id="4" name="Rectangle 3">
            <a:extLst>
              <a:ext uri="{FF2B5EF4-FFF2-40B4-BE49-F238E27FC236}">
                <a16:creationId xmlns:a16="http://schemas.microsoft.com/office/drawing/2014/main" id="{2FFD3B80-858A-FA4B-AA7D-51BB0AB23C04}"/>
              </a:ext>
            </a:extLst>
          </p:cNvPr>
          <p:cNvSpPr/>
          <p:nvPr/>
        </p:nvSpPr>
        <p:spPr>
          <a:xfrm>
            <a:off x="0" y="1528174"/>
            <a:ext cx="3269293" cy="185698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8" name="TextBox 7">
            <a:extLst>
              <a:ext uri="{FF2B5EF4-FFF2-40B4-BE49-F238E27FC236}">
                <a16:creationId xmlns:a16="http://schemas.microsoft.com/office/drawing/2014/main" id="{1D80CFB3-399E-174C-9293-6EE1D6B9CCA2}"/>
              </a:ext>
            </a:extLst>
          </p:cNvPr>
          <p:cNvSpPr txBox="1"/>
          <p:nvPr/>
        </p:nvSpPr>
        <p:spPr>
          <a:xfrm>
            <a:off x="1333152" y="1796674"/>
            <a:ext cx="1741307" cy="1323439"/>
          </a:xfrm>
          <a:prstGeom prst="rect">
            <a:avLst/>
          </a:prstGeom>
          <a:noFill/>
        </p:spPr>
        <p:txBody>
          <a:bodyPr wrap="square" rtlCol="0">
            <a:spAutoFit/>
          </a:bodyPr>
          <a:lstStyle/>
          <a:p>
            <a:pPr marL="173736" indent="-173736">
              <a:lnSpc>
                <a:spcPts val="2400"/>
              </a:lnSpc>
              <a:buFont typeface="Arial" panose="020B0604020202020204" pitchFamily="34" charset="0"/>
              <a:buChar char="•"/>
            </a:pPr>
            <a:r>
              <a:rPr lang="en-US" dirty="0">
                <a:solidFill>
                  <a:schemeClr val="bg1"/>
                </a:solidFill>
                <a:ea typeface="Arial" charset="0"/>
                <a:cs typeface="Arial" charset="0"/>
              </a:rPr>
              <a:t>IT</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Org Change</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Partners</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Sales</a:t>
            </a:r>
          </a:p>
        </p:txBody>
      </p:sp>
      <p:pic>
        <p:nvPicPr>
          <p:cNvPr id="9" name="Picture 8">
            <a:extLst>
              <a:ext uri="{FF2B5EF4-FFF2-40B4-BE49-F238E27FC236}">
                <a16:creationId xmlns:a16="http://schemas.microsoft.com/office/drawing/2014/main" id="{642CB95A-9B27-2742-A05F-F4EE2B6ED6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090" y="1925632"/>
            <a:ext cx="826996" cy="1056217"/>
          </a:xfrm>
          <a:prstGeom prst="rect">
            <a:avLst/>
          </a:prstGeom>
        </p:spPr>
      </p:pic>
      <p:cxnSp>
        <p:nvCxnSpPr>
          <p:cNvPr id="21" name="Straight Connector 20">
            <a:extLst>
              <a:ext uri="{FF2B5EF4-FFF2-40B4-BE49-F238E27FC236}">
                <a16:creationId xmlns:a16="http://schemas.microsoft.com/office/drawing/2014/main" id="{F01B6977-C974-E24E-AA2B-6BDCBEF173E8}"/>
              </a:ext>
            </a:extLst>
          </p:cNvPr>
          <p:cNvCxnSpPr>
            <a:cxnSpLocks/>
          </p:cNvCxnSpPr>
          <p:nvPr/>
        </p:nvCxnSpPr>
        <p:spPr>
          <a:xfrm>
            <a:off x="3322349" y="4367879"/>
            <a:ext cx="0" cy="3384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640214-C72E-A141-BCA9-ECB8DBD33351}"/>
              </a:ext>
            </a:extLst>
          </p:cNvPr>
          <p:cNvCxnSpPr>
            <a:cxnSpLocks/>
          </p:cNvCxnSpPr>
          <p:nvPr/>
        </p:nvCxnSpPr>
        <p:spPr>
          <a:xfrm flipH="1">
            <a:off x="1342677" y="4706373"/>
            <a:ext cx="198919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3534105-0D44-C940-9D24-F375381B5D50}"/>
              </a:ext>
            </a:extLst>
          </p:cNvPr>
          <p:cNvSpPr/>
          <p:nvPr/>
        </p:nvSpPr>
        <p:spPr>
          <a:xfrm>
            <a:off x="1266254" y="3995103"/>
            <a:ext cx="1569463"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Over-hyped </a:t>
            </a:r>
          </a:p>
          <a:p>
            <a:r>
              <a:rPr lang="en-US" dirty="0">
                <a:solidFill>
                  <a:schemeClr val="bg1"/>
                </a:solidFill>
                <a:latin typeface="Arial" panose="020B0604020202020204" pitchFamily="34" charset="0"/>
                <a:cs typeface="Arial" panose="020B0604020202020204" pitchFamily="34" charset="0"/>
              </a:rPr>
              <a:t>Expectations</a:t>
            </a:r>
          </a:p>
        </p:txBody>
      </p:sp>
      <p:cxnSp>
        <p:nvCxnSpPr>
          <p:cNvPr id="34" name="Straight Connector 33">
            <a:extLst>
              <a:ext uri="{FF2B5EF4-FFF2-40B4-BE49-F238E27FC236}">
                <a16:creationId xmlns:a16="http://schemas.microsoft.com/office/drawing/2014/main" id="{DCABDAE9-3938-B34B-8F74-FCD85B21C1D3}"/>
              </a:ext>
            </a:extLst>
          </p:cNvPr>
          <p:cNvCxnSpPr>
            <a:cxnSpLocks/>
          </p:cNvCxnSpPr>
          <p:nvPr/>
        </p:nvCxnSpPr>
        <p:spPr>
          <a:xfrm>
            <a:off x="5422157" y="5044984"/>
            <a:ext cx="0" cy="25841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D907E58-312E-4947-81C5-26BA09591B5E}"/>
              </a:ext>
            </a:extLst>
          </p:cNvPr>
          <p:cNvCxnSpPr>
            <a:cxnSpLocks/>
          </p:cNvCxnSpPr>
          <p:nvPr/>
        </p:nvCxnSpPr>
        <p:spPr>
          <a:xfrm flipH="1">
            <a:off x="5409457" y="5303402"/>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7A0BAB9-B18F-4649-8561-B42774AD7848}"/>
              </a:ext>
            </a:extLst>
          </p:cNvPr>
          <p:cNvSpPr/>
          <p:nvPr/>
        </p:nvSpPr>
        <p:spPr>
          <a:xfrm>
            <a:off x="5985804" y="4581972"/>
            <a:ext cx="1692277"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Industry</a:t>
            </a:r>
          </a:p>
          <a:p>
            <a:r>
              <a:rPr lang="en-US" dirty="0">
                <a:solidFill>
                  <a:schemeClr val="bg1"/>
                </a:solidFill>
                <a:latin typeface="Arial" panose="020B0604020202020204" pitchFamily="34" charset="0"/>
                <a:cs typeface="Arial" panose="020B0604020202020204" pitchFamily="34" charset="0"/>
              </a:rPr>
              <a:t>Disruptors</a:t>
            </a:r>
          </a:p>
        </p:txBody>
      </p:sp>
      <p:sp>
        <p:nvSpPr>
          <p:cNvPr id="15" name="Oval 14">
            <a:extLst>
              <a:ext uri="{FF2B5EF4-FFF2-40B4-BE49-F238E27FC236}">
                <a16:creationId xmlns:a16="http://schemas.microsoft.com/office/drawing/2014/main" id="{F96D46A9-2C1E-3541-8617-FBF8953AD615}"/>
              </a:ext>
            </a:extLst>
          </p:cNvPr>
          <p:cNvSpPr/>
          <p:nvPr/>
        </p:nvSpPr>
        <p:spPr>
          <a:xfrm>
            <a:off x="8313580" y="3883709"/>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226FAD5C-5A52-0244-B80D-8460D8A4FC34}"/>
              </a:ext>
            </a:extLst>
          </p:cNvPr>
          <p:cNvCxnSpPr>
            <a:cxnSpLocks/>
          </p:cNvCxnSpPr>
          <p:nvPr/>
        </p:nvCxnSpPr>
        <p:spPr>
          <a:xfrm flipH="1">
            <a:off x="8897884" y="4178071"/>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C912999-8CE8-3244-AAB8-39C400419AA4}"/>
              </a:ext>
            </a:extLst>
          </p:cNvPr>
          <p:cNvSpPr/>
          <p:nvPr/>
        </p:nvSpPr>
        <p:spPr>
          <a:xfrm>
            <a:off x="9435689" y="3444189"/>
            <a:ext cx="1561689"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Regulatory </a:t>
            </a:r>
          </a:p>
          <a:p>
            <a:r>
              <a:rPr lang="en-US" dirty="0">
                <a:solidFill>
                  <a:schemeClr val="bg1"/>
                </a:solidFill>
                <a:latin typeface="Arial" panose="020B0604020202020204" pitchFamily="34" charset="0"/>
                <a:cs typeface="Arial" panose="020B0604020202020204" pitchFamily="34" charset="0"/>
              </a:rPr>
              <a:t>&amp; Security</a:t>
            </a:r>
          </a:p>
        </p:txBody>
      </p:sp>
      <p:sp>
        <p:nvSpPr>
          <p:cNvPr id="44" name="Rectangle 43">
            <a:extLst>
              <a:ext uri="{FF2B5EF4-FFF2-40B4-BE49-F238E27FC236}">
                <a16:creationId xmlns:a16="http://schemas.microsoft.com/office/drawing/2014/main" id="{A73A9004-6C91-6746-976F-D3AECBC96EFC}"/>
              </a:ext>
            </a:extLst>
          </p:cNvPr>
          <p:cNvSpPr/>
          <p:nvPr/>
        </p:nvSpPr>
        <p:spPr>
          <a:xfrm>
            <a:off x="8581375" y="1513019"/>
            <a:ext cx="6096000" cy="646331"/>
          </a:xfrm>
          <a:prstGeom prst="rect">
            <a:avLst/>
          </a:prstGeom>
        </p:spPr>
        <p:txBody>
          <a:bodyPr>
            <a:spAutoFit/>
          </a:bodyPr>
          <a:lstStyle/>
          <a:p>
            <a:r>
              <a:rPr lang="en-US" dirty="0">
                <a:solidFill>
                  <a:schemeClr val="bg1"/>
                </a:solidFill>
                <a:latin typeface="Arial" panose="020B0604020202020204" pitchFamily="34" charset="0"/>
                <a:cs typeface="Arial" panose="020B0604020202020204" pitchFamily="34" charset="0"/>
              </a:rPr>
              <a:t>Hidden</a:t>
            </a:r>
          </a:p>
          <a:p>
            <a:r>
              <a:rPr lang="en-US" dirty="0">
                <a:solidFill>
                  <a:schemeClr val="bg1"/>
                </a:solidFill>
                <a:latin typeface="Arial" panose="020B0604020202020204" pitchFamily="34" charset="0"/>
                <a:cs typeface="Arial" panose="020B0604020202020204" pitchFamily="34" charset="0"/>
              </a:rPr>
              <a:t>Costs</a:t>
            </a:r>
          </a:p>
        </p:txBody>
      </p:sp>
      <p:cxnSp>
        <p:nvCxnSpPr>
          <p:cNvPr id="46" name="Straight Connector 45">
            <a:extLst>
              <a:ext uri="{FF2B5EF4-FFF2-40B4-BE49-F238E27FC236}">
                <a16:creationId xmlns:a16="http://schemas.microsoft.com/office/drawing/2014/main" id="{204B4790-1DB0-9245-B783-6E4DFEE8ADEF}"/>
              </a:ext>
            </a:extLst>
          </p:cNvPr>
          <p:cNvCxnSpPr>
            <a:cxnSpLocks/>
          </p:cNvCxnSpPr>
          <p:nvPr/>
        </p:nvCxnSpPr>
        <p:spPr>
          <a:xfrm>
            <a:off x="10369352" y="2207598"/>
            <a:ext cx="0" cy="26643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2B5AF7-F469-2C4E-8505-B9C32ECDC5F6}"/>
              </a:ext>
            </a:extLst>
          </p:cNvPr>
          <p:cNvCxnSpPr>
            <a:cxnSpLocks/>
          </p:cNvCxnSpPr>
          <p:nvPr/>
        </p:nvCxnSpPr>
        <p:spPr>
          <a:xfrm flipH="1">
            <a:off x="8675143" y="2207598"/>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A4FA1A22-C696-8B42-870A-D30641D3EB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48"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49</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56" name="Oval 55">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pic>
        <p:nvPicPr>
          <p:cNvPr id="12" name="Picture 11"/>
          <p:cNvPicPr>
            <a:picLocks noChangeAspect="1"/>
          </p:cNvPicPr>
          <p:nvPr/>
        </p:nvPicPr>
        <p:blipFill>
          <a:blip r:embed="rId6"/>
          <a:stretch>
            <a:fillRect/>
          </a:stretch>
        </p:blipFill>
        <p:spPr>
          <a:xfrm>
            <a:off x="8556876" y="4029820"/>
            <a:ext cx="97712" cy="319786"/>
          </a:xfrm>
          <a:prstGeom prst="rect">
            <a:avLst/>
          </a:prstGeom>
        </p:spPr>
      </p:pic>
      <p:sp>
        <p:nvSpPr>
          <p:cNvPr id="41" name="Oval 40">
            <a:extLst>
              <a:ext uri="{FF2B5EF4-FFF2-40B4-BE49-F238E27FC236}">
                <a16:creationId xmlns:a16="http://schemas.microsoft.com/office/drawing/2014/main" id="{F96D46A9-2C1E-3541-8617-FBF8953AD615}"/>
              </a:ext>
            </a:extLst>
          </p:cNvPr>
          <p:cNvSpPr/>
          <p:nvPr/>
        </p:nvSpPr>
        <p:spPr>
          <a:xfrm>
            <a:off x="3027987" y="3787643"/>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49" name="Picture 48"/>
          <p:cNvPicPr>
            <a:picLocks noChangeAspect="1"/>
          </p:cNvPicPr>
          <p:nvPr/>
        </p:nvPicPr>
        <p:blipFill>
          <a:blip r:embed="rId6"/>
          <a:stretch>
            <a:fillRect/>
          </a:stretch>
        </p:blipFill>
        <p:spPr>
          <a:xfrm>
            <a:off x="3271283" y="3933754"/>
            <a:ext cx="97712" cy="319786"/>
          </a:xfrm>
          <a:prstGeom prst="rect">
            <a:avLst/>
          </a:prstGeom>
        </p:spPr>
      </p:pic>
      <p:sp>
        <p:nvSpPr>
          <p:cNvPr id="55" name="Oval 54">
            <a:extLst>
              <a:ext uri="{FF2B5EF4-FFF2-40B4-BE49-F238E27FC236}">
                <a16:creationId xmlns:a16="http://schemas.microsoft.com/office/drawing/2014/main" id="{F96D46A9-2C1E-3541-8617-FBF8953AD615}"/>
              </a:ext>
            </a:extLst>
          </p:cNvPr>
          <p:cNvSpPr/>
          <p:nvPr/>
        </p:nvSpPr>
        <p:spPr>
          <a:xfrm>
            <a:off x="5133691" y="4456261"/>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58" name="Picture 57"/>
          <p:cNvPicPr>
            <a:picLocks noChangeAspect="1"/>
          </p:cNvPicPr>
          <p:nvPr/>
        </p:nvPicPr>
        <p:blipFill>
          <a:blip r:embed="rId6"/>
          <a:stretch>
            <a:fillRect/>
          </a:stretch>
        </p:blipFill>
        <p:spPr>
          <a:xfrm>
            <a:off x="5376987" y="4602372"/>
            <a:ext cx="97712" cy="319786"/>
          </a:xfrm>
          <a:prstGeom prst="rect">
            <a:avLst/>
          </a:prstGeom>
        </p:spPr>
      </p:pic>
      <p:sp>
        <p:nvSpPr>
          <p:cNvPr id="59" name="Oval 58">
            <a:extLst>
              <a:ext uri="{FF2B5EF4-FFF2-40B4-BE49-F238E27FC236}">
                <a16:creationId xmlns:a16="http://schemas.microsoft.com/office/drawing/2014/main" id="{F96D46A9-2C1E-3541-8617-FBF8953AD615}"/>
              </a:ext>
            </a:extLst>
          </p:cNvPr>
          <p:cNvSpPr/>
          <p:nvPr/>
        </p:nvSpPr>
        <p:spPr>
          <a:xfrm>
            <a:off x="10082687" y="2453741"/>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60" name="Picture 59"/>
          <p:cNvPicPr>
            <a:picLocks noChangeAspect="1"/>
          </p:cNvPicPr>
          <p:nvPr/>
        </p:nvPicPr>
        <p:blipFill>
          <a:blip r:embed="rId6"/>
          <a:stretch>
            <a:fillRect/>
          </a:stretch>
        </p:blipFill>
        <p:spPr>
          <a:xfrm>
            <a:off x="10325983" y="2599852"/>
            <a:ext cx="97712" cy="319786"/>
          </a:xfrm>
          <a:prstGeom prst="rect">
            <a:avLst/>
          </a:prstGeom>
        </p:spPr>
      </p:pic>
    </p:spTree>
    <p:extLst>
      <p:ext uri="{BB962C8B-B14F-4D97-AF65-F5344CB8AC3E}">
        <p14:creationId xmlns:p14="http://schemas.microsoft.com/office/powerpoint/2010/main" val="212912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171563" y="31197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a:t>
            </a:r>
          </a:p>
        </p:txBody>
      </p:sp>
      <p:sp>
        <p:nvSpPr>
          <p:cNvPr id="3" name="Oval 2">
            <a:extLst>
              <a:ext uri="{FF2B5EF4-FFF2-40B4-BE49-F238E27FC236}">
                <a16:creationId xmlns:a16="http://schemas.microsoft.com/office/drawing/2014/main" id="{A7C37875-AEEB-0621-FD1D-C8B515A31AD1}"/>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Application Development</a:t>
            </a:r>
          </a:p>
        </p:txBody>
      </p:sp>
      <p:sp>
        <p:nvSpPr>
          <p:cNvPr id="4" name="Oval 3">
            <a:extLst>
              <a:ext uri="{FF2B5EF4-FFF2-40B4-BE49-F238E27FC236}">
                <a16:creationId xmlns:a16="http://schemas.microsoft.com/office/drawing/2014/main" id="{7EA024AB-17A6-8F0B-5B1F-DA8F8EBF78D0}"/>
              </a:ext>
            </a:extLst>
          </p:cNvPr>
          <p:cNvSpPr/>
          <p:nvPr/>
        </p:nvSpPr>
        <p:spPr>
          <a:xfrm>
            <a:off x="8362837" y="31197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Analytics</a:t>
            </a:r>
          </a:p>
        </p:txBody>
      </p:sp>
      <p:sp>
        <p:nvSpPr>
          <p:cNvPr id="9" name="Notched Right Arrow 8">
            <a:extLst>
              <a:ext uri="{FF2B5EF4-FFF2-40B4-BE49-F238E27FC236}">
                <a16:creationId xmlns:a16="http://schemas.microsoft.com/office/drawing/2014/main" id="{69969493-5ECF-7E65-1FCA-E188C477B628}"/>
              </a:ext>
            </a:extLst>
          </p:cNvPr>
          <p:cNvSpPr/>
          <p:nvPr/>
        </p:nvSpPr>
        <p:spPr>
          <a:xfrm>
            <a:off x="3314757" y="1733550"/>
            <a:ext cx="733425" cy="876300"/>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a:extLst>
              <a:ext uri="{FF2B5EF4-FFF2-40B4-BE49-F238E27FC236}">
                <a16:creationId xmlns:a16="http://schemas.microsoft.com/office/drawing/2014/main" id="{1FB0F479-759A-705A-5984-46AF3B21B7CB}"/>
              </a:ext>
            </a:extLst>
          </p:cNvPr>
          <p:cNvSpPr/>
          <p:nvPr/>
        </p:nvSpPr>
        <p:spPr>
          <a:xfrm rot="10800000">
            <a:off x="4048182" y="1733550"/>
            <a:ext cx="733425" cy="876300"/>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otched Right Arrow 10">
            <a:extLst>
              <a:ext uri="{FF2B5EF4-FFF2-40B4-BE49-F238E27FC236}">
                <a16:creationId xmlns:a16="http://schemas.microsoft.com/office/drawing/2014/main" id="{6B59B694-9944-E790-1B69-409C5BD987F0}"/>
              </a:ext>
            </a:extLst>
          </p:cNvPr>
          <p:cNvSpPr/>
          <p:nvPr/>
        </p:nvSpPr>
        <p:spPr>
          <a:xfrm>
            <a:off x="7410393" y="1733550"/>
            <a:ext cx="733425" cy="876300"/>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otched Right Arrow 11">
            <a:extLst>
              <a:ext uri="{FF2B5EF4-FFF2-40B4-BE49-F238E27FC236}">
                <a16:creationId xmlns:a16="http://schemas.microsoft.com/office/drawing/2014/main" id="{2349C0D7-61CC-E15F-E6E6-39612CBE3A55}"/>
              </a:ext>
            </a:extLst>
          </p:cNvPr>
          <p:cNvSpPr/>
          <p:nvPr/>
        </p:nvSpPr>
        <p:spPr>
          <a:xfrm rot="10800000">
            <a:off x="8143818" y="1733550"/>
            <a:ext cx="733425" cy="876300"/>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9516F2F-F0CD-BD4D-24F9-D30FF1CE2187}"/>
              </a:ext>
            </a:extLst>
          </p:cNvPr>
          <p:cNvSpPr/>
          <p:nvPr/>
        </p:nvSpPr>
        <p:spPr>
          <a:xfrm>
            <a:off x="4188711" y="4467820"/>
            <a:ext cx="3655553" cy="1200329"/>
          </a:xfrm>
          <a:prstGeom prst="rect">
            <a:avLst/>
          </a:prstGeom>
          <a:noFill/>
        </p:spPr>
        <p:txBody>
          <a:bodyPr wrap="none" lIns="91440" tIns="45720" rIns="91440" bIns="45720">
            <a:spAutoFit/>
          </a:bodyPr>
          <a:lstStyle/>
          <a:p>
            <a:pPr algn="ctr"/>
            <a:r>
              <a:rPr lang="en-US" sz="7200" b="1" cap="none" spc="0" dirty="0">
                <a:ln w="12700">
                  <a:solidFill>
                    <a:schemeClr val="accent1"/>
                  </a:solidFill>
                  <a:prstDash val="solid"/>
                </a:ln>
                <a:solidFill>
                  <a:srgbClr val="C00000"/>
                </a:solidFill>
                <a:effectLst>
                  <a:outerShdw dist="38100" dir="2640000" algn="bl" rotWithShape="0">
                    <a:schemeClr val="accent1"/>
                  </a:outerShdw>
                </a:effectLst>
              </a:rPr>
              <a:t>Tension</a:t>
            </a:r>
            <a:endParaRPr lang="en-US" sz="5400" b="1" cap="none" spc="0" dirty="0">
              <a:ln w="12700">
                <a:solidFill>
                  <a:schemeClr val="accent1"/>
                </a:solidFill>
                <a:prstDash val="solid"/>
              </a:ln>
              <a:solidFill>
                <a:srgbClr val="C00000"/>
              </a:solidFill>
              <a:effectLst>
                <a:outerShdw dist="38100" dir="2640000" algn="bl" rotWithShape="0">
                  <a:schemeClr val="accent1"/>
                </a:outerShdw>
              </a:effectLst>
            </a:endParaRPr>
          </a:p>
        </p:txBody>
      </p:sp>
    </p:spTree>
    <p:extLst>
      <p:ext uri="{BB962C8B-B14F-4D97-AF65-F5344CB8AC3E}">
        <p14:creationId xmlns:p14="http://schemas.microsoft.com/office/powerpoint/2010/main" val="1555677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5377200" y="440924"/>
            <a:ext cx="5570537" cy="437785"/>
          </a:xfrm>
          <a:prstGeom prst="rect">
            <a:avLst/>
          </a:prstGeom>
        </p:spPr>
        <p:txBody>
          <a:bodyPr>
            <a:normAutofit fontScale="90000"/>
          </a:bodyPr>
          <a:lstStyle/>
          <a:p>
            <a:r>
              <a:rPr lang="en-US" b="0" dirty="0"/>
              <a:t>First Name Last Name</a:t>
            </a:r>
          </a:p>
        </p:txBody>
      </p:sp>
      <p:sp>
        <p:nvSpPr>
          <p:cNvPr id="12" name="Shape 700"/>
          <p:cNvSpPr txBox="1">
            <a:spLocks/>
          </p:cNvSpPr>
          <p:nvPr/>
        </p:nvSpPr>
        <p:spPr>
          <a:xfrm>
            <a:off x="5414479" y="1964542"/>
            <a:ext cx="6298059" cy="2139822"/>
          </a:xfrm>
          <a:prstGeom prst="rect">
            <a:avLst/>
          </a:prstGeom>
        </p:spPr>
        <p:txBody>
          <a:bodyPr vert="horz" lIns="0" tIns="0" rIns="0" bIns="0" rtlCol="0" anchor="t" anchorCtr="0">
            <a:noAutofit/>
          </a:bodyPr>
          <a:lstStyle>
            <a:lvl1pPr marL="228600" indent="-173736" algn="l" defTabSz="914400" rtl="0" eaLnBrk="1" latinLnBrk="0" hangingPunct="1">
              <a:lnSpc>
                <a:spcPts val="2400"/>
              </a:lnSpc>
              <a:spcBef>
                <a:spcPts val="1000"/>
              </a:spcBef>
              <a:buClr>
                <a:srgbClr val="412D5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173736" algn="l" defTabSz="914400" rtl="0" eaLnBrk="1" latinLnBrk="0" hangingPunct="1">
              <a:lnSpc>
                <a:spcPts val="2400"/>
              </a:lnSpc>
              <a:spcBef>
                <a:spcPts val="500"/>
              </a:spcBef>
              <a:buClr>
                <a:srgbClr val="7A6C8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173736" algn="l" defTabSz="914400" rtl="0" eaLnBrk="1" latinLnBrk="0" hangingPunct="1">
              <a:lnSpc>
                <a:spcPts val="2400"/>
              </a:lnSpc>
              <a:spcBef>
                <a:spcPts val="500"/>
              </a:spcBef>
              <a:buClr>
                <a:srgbClr val="B3ABB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426464" indent="0" algn="l" defTabSz="914400" rtl="0" eaLnBrk="1" latinLnBrk="0" hangingPunct="1">
              <a:lnSpc>
                <a:spcPts val="2000"/>
              </a:lnSpc>
              <a:spcBef>
                <a:spcPts val="500"/>
              </a:spcBef>
              <a:buClr>
                <a:srgbClr val="7F7F7F"/>
              </a:buClr>
              <a:buSzPct val="150000"/>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5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864" indent="0">
              <a:buNone/>
            </a:pPr>
            <a:r>
              <a:rPr lang="en-US" sz="1600" dirty="0">
                <a:ea typeface="Open Sans" panose="020B0606030504020204" pitchFamily="34" charset="0"/>
              </a:rPr>
              <a:t>Short bio goes here. </a:t>
            </a:r>
            <a:endParaRPr lang="en-US" dirty="0"/>
          </a:p>
        </p:txBody>
      </p:sp>
      <p:sp>
        <p:nvSpPr>
          <p:cNvPr id="13" name="Rectangle 12"/>
          <p:cNvSpPr/>
          <p:nvPr/>
        </p:nvSpPr>
        <p:spPr>
          <a:xfrm>
            <a:off x="4963886" y="4363230"/>
            <a:ext cx="7228114" cy="24947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Rectangle 1">
            <a:extLst>
              <a:ext uri="{FF2B5EF4-FFF2-40B4-BE49-F238E27FC236}">
                <a16:creationId xmlns:a16="http://schemas.microsoft.com/office/drawing/2014/main" id="{16B144CE-BEC4-314B-870C-373D3FA27284}"/>
              </a:ext>
            </a:extLst>
          </p:cNvPr>
          <p:cNvSpPr/>
          <p:nvPr/>
        </p:nvSpPr>
        <p:spPr>
          <a:xfrm>
            <a:off x="1" y="0"/>
            <a:ext cx="4963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5" name="Rectangle 14">
            <a:extLst>
              <a:ext uri="{FF2B5EF4-FFF2-40B4-BE49-F238E27FC236}">
                <a16:creationId xmlns:a16="http://schemas.microsoft.com/office/drawing/2014/main" id="{DF1B7304-EC93-9543-8049-D46DCA135601}"/>
              </a:ext>
            </a:extLst>
          </p:cNvPr>
          <p:cNvSpPr/>
          <p:nvPr/>
        </p:nvSpPr>
        <p:spPr>
          <a:xfrm>
            <a:off x="1246415" y="2847382"/>
            <a:ext cx="2471057" cy="620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ea typeface="Open Sans" panose="020B0606030504020204" pitchFamily="34" charset="0"/>
                <a:cs typeface="Arial" panose="020B0604020202020204" pitchFamily="34" charset="0"/>
              </a:rPr>
              <a:t>Fill this shape with team member image</a:t>
            </a:r>
          </a:p>
        </p:txBody>
      </p:sp>
      <p:sp>
        <p:nvSpPr>
          <p:cNvPr id="11" name="Rectangle 10">
            <a:extLst>
              <a:ext uri="{FF2B5EF4-FFF2-40B4-BE49-F238E27FC236}">
                <a16:creationId xmlns:a16="http://schemas.microsoft.com/office/drawing/2014/main" id="{FEA4306E-C4D1-0E45-931D-26FEC0476292}"/>
              </a:ext>
            </a:extLst>
          </p:cNvPr>
          <p:cNvSpPr/>
          <p:nvPr/>
        </p:nvSpPr>
        <p:spPr>
          <a:xfrm>
            <a:off x="5373384" y="949095"/>
            <a:ext cx="4575312" cy="276999"/>
          </a:xfrm>
          <a:prstGeom prst="rect">
            <a:avLst/>
          </a:prstGeom>
        </p:spPr>
        <p:txBody>
          <a:bodyPr wrap="square">
            <a:spAutoFit/>
          </a:bodyPr>
          <a:lstStyle/>
          <a:p>
            <a:r>
              <a:rPr lang="en-US" sz="1200" b="1" dirty="0">
                <a:solidFill>
                  <a:schemeClr val="accent1"/>
                </a:solidFill>
                <a:latin typeface="Arial" panose="020B0604020202020204" pitchFamily="34" charset="0"/>
                <a:ea typeface="Open Sans" panose="020B0606030504020204" pitchFamily="34" charset="0"/>
                <a:cs typeface="Arial" panose="020B0604020202020204" pitchFamily="34" charset="0"/>
              </a:rPr>
              <a:t>TITLE</a:t>
            </a:r>
          </a:p>
        </p:txBody>
      </p:sp>
      <p:pic>
        <p:nvPicPr>
          <p:cNvPr id="16" name="Picture 15">
            <a:extLst>
              <a:ext uri="{FF2B5EF4-FFF2-40B4-BE49-F238E27FC236}">
                <a16:creationId xmlns:a16="http://schemas.microsoft.com/office/drawing/2014/main" id="{F01B60DB-5403-0C41-8E73-9AF623E15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17" name="Text Box 18"/>
          <p:cNvSpPr txBox="1">
            <a:spLocks noChangeArrowheads="1"/>
          </p:cNvSpPr>
          <p:nvPr/>
        </p:nvSpPr>
        <p:spPr bwMode="auto">
          <a:xfrm>
            <a:off x="5566919" y="4978851"/>
            <a:ext cx="2823964" cy="8787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18" name="TextBox 17">
            <a:extLst>
              <a:ext uri="{FF2B5EF4-FFF2-40B4-BE49-F238E27FC236}">
                <a16:creationId xmlns:a16="http://schemas.microsoft.com/office/drawing/2014/main" id="{B6944EB8-B911-1C48-87C0-D746230C0859}"/>
              </a:ext>
            </a:extLst>
          </p:cNvPr>
          <p:cNvSpPr txBox="1"/>
          <p:nvPr/>
        </p:nvSpPr>
        <p:spPr>
          <a:xfrm>
            <a:off x="5474920" y="4517152"/>
            <a:ext cx="2278597" cy="307777"/>
          </a:xfrm>
          <a:prstGeom prst="rect">
            <a:avLst/>
          </a:prstGeom>
          <a:noFill/>
        </p:spPr>
        <p:txBody>
          <a:bodyPr wrap="square" rtlCol="0">
            <a:spAutoFit/>
          </a:bodyPr>
          <a:lstStyle/>
          <a:p>
            <a:r>
              <a:rPr lang="en-US" sz="1400" b="1" dirty="0">
                <a:solidFill>
                  <a:schemeClr val="accent1"/>
                </a:solidFill>
                <a:latin typeface="Arial" panose="020B0604020202020204" pitchFamily="34" charset="0"/>
                <a:ea typeface="Open Sans" charset="0"/>
                <a:cs typeface="Arial" panose="020B0604020202020204" pitchFamily="34" charset="0"/>
              </a:rPr>
              <a:t>CLIENT EXPERIENCE:</a:t>
            </a:r>
          </a:p>
        </p:txBody>
      </p:sp>
      <p:sp>
        <p:nvSpPr>
          <p:cNvPr id="19" name="Rectangle 18">
            <a:extLst>
              <a:ext uri="{FF2B5EF4-FFF2-40B4-BE49-F238E27FC236}">
                <a16:creationId xmlns:a16="http://schemas.microsoft.com/office/drawing/2014/main" id="{FEA4306E-C4D1-0E45-931D-26FEC0476292}"/>
              </a:ext>
            </a:extLst>
          </p:cNvPr>
          <p:cNvSpPr/>
          <p:nvPr/>
        </p:nvSpPr>
        <p:spPr>
          <a:xfrm>
            <a:off x="5373384" y="1217331"/>
            <a:ext cx="4575312" cy="276999"/>
          </a:xfrm>
          <a:prstGeom prst="rect">
            <a:avLst/>
          </a:prstGeom>
        </p:spPr>
        <p:txBody>
          <a:bodyPr wrap="square">
            <a:spAutoFit/>
          </a:bodyPr>
          <a:lstStyle/>
          <a:p>
            <a:r>
              <a:rPr lang="en-US" sz="1200" b="1" dirty="0" err="1">
                <a:solidFill>
                  <a:schemeClr val="accent1"/>
                </a:solidFill>
                <a:latin typeface="Arial" panose="020B0604020202020204" pitchFamily="34" charset="0"/>
                <a:ea typeface="Open Sans" panose="020B0606030504020204" pitchFamily="34" charset="0"/>
                <a:cs typeface="Arial" panose="020B0604020202020204" pitchFamily="34" charset="0"/>
              </a:rPr>
              <a:t>Email@emailgoeshere.com</a:t>
            </a:r>
            <a:endParaRPr lang="en-US" sz="12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cxnSp>
        <p:nvCxnSpPr>
          <p:cNvPr id="20" name="Straight Connector 19"/>
          <p:cNvCxnSpPr>
            <a:cxnSpLocks/>
          </p:cNvCxnSpPr>
          <p:nvPr/>
        </p:nvCxnSpPr>
        <p:spPr>
          <a:xfrm>
            <a:off x="5474920" y="1719560"/>
            <a:ext cx="6237619"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18"/>
          <p:cNvSpPr txBox="1">
            <a:spLocks noChangeArrowheads="1"/>
          </p:cNvSpPr>
          <p:nvPr/>
        </p:nvSpPr>
        <p:spPr bwMode="auto">
          <a:xfrm>
            <a:off x="9003909" y="4978851"/>
            <a:ext cx="2575065" cy="8787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22" name="TextBox 21">
            <a:extLst>
              <a:ext uri="{FF2B5EF4-FFF2-40B4-BE49-F238E27FC236}">
                <a16:creationId xmlns:a16="http://schemas.microsoft.com/office/drawing/2014/main" id="{B6944EB8-B911-1C48-87C0-D746230C0859}"/>
              </a:ext>
            </a:extLst>
          </p:cNvPr>
          <p:cNvSpPr txBox="1"/>
          <p:nvPr/>
        </p:nvSpPr>
        <p:spPr>
          <a:xfrm>
            <a:off x="8911911" y="4517152"/>
            <a:ext cx="2278597" cy="307777"/>
          </a:xfrm>
          <a:prstGeom prst="rect">
            <a:avLst/>
          </a:prstGeom>
          <a:noFill/>
        </p:spPr>
        <p:txBody>
          <a:bodyPr wrap="square" rtlCol="0">
            <a:spAutoFit/>
          </a:bodyPr>
          <a:lstStyle/>
          <a:p>
            <a:r>
              <a:rPr lang="en-US" sz="1400" b="1" dirty="0">
                <a:solidFill>
                  <a:schemeClr val="accent1"/>
                </a:solidFill>
                <a:latin typeface="Arial" panose="020B0604020202020204" pitchFamily="34" charset="0"/>
                <a:ea typeface="Open Sans" charset="0"/>
                <a:cs typeface="Arial" panose="020B0604020202020204" pitchFamily="34" charset="0"/>
              </a:rPr>
              <a:t>EXPERT IN:</a:t>
            </a:r>
          </a:p>
        </p:txBody>
      </p:sp>
      <p:sp>
        <p:nvSpPr>
          <p:cNvPr id="23"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r>
              <a:rPr lang="en-US" b="0" dirty="0">
                <a:solidFill>
                  <a:schemeClr val="accent1"/>
                </a:solidFill>
                <a:latin typeface="Arial" panose="020B0604020202020204" pitchFamily="34" charset="0"/>
                <a:ea typeface="Open Sans" panose="020B0606030504020204" pitchFamily="34" charset="0"/>
                <a:cs typeface="Arial" panose="020B0604020202020204" pitchFamily="34" charset="0"/>
              </a:rPr>
              <a:t>22</a:t>
            </a:r>
          </a:p>
        </p:txBody>
      </p:sp>
      <p:sp>
        <p:nvSpPr>
          <p:cNvPr id="24" name="Oval 23">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354735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F26CE9-D948-BB4C-9BAE-AFABFEA5888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V="1">
            <a:off x="0" y="-228986"/>
            <a:ext cx="12205411" cy="7086986"/>
          </a:xfrm>
          <a:prstGeom prst="rect">
            <a:avLst/>
          </a:prstGeom>
        </p:spPr>
      </p:pic>
      <p:sp>
        <p:nvSpPr>
          <p:cNvPr id="45" name="Rectangle 44">
            <a:extLst>
              <a:ext uri="{FF2B5EF4-FFF2-40B4-BE49-F238E27FC236}">
                <a16:creationId xmlns:a16="http://schemas.microsoft.com/office/drawing/2014/main" id="{3DD9458E-A85B-F54A-ABCF-5769BA62E397}"/>
              </a:ext>
            </a:extLst>
          </p:cNvPr>
          <p:cNvSpPr/>
          <p:nvPr/>
        </p:nvSpPr>
        <p:spPr>
          <a:xfrm rot="5400000" flipH="1">
            <a:off x="4209693" y="-1101925"/>
            <a:ext cx="3786026" cy="12205413"/>
          </a:xfrm>
          <a:prstGeom prst="rect">
            <a:avLst/>
          </a:prstGeom>
          <a:gradFill flip="none" rotWithShape="1">
            <a:gsLst>
              <a:gs pos="9000">
                <a:schemeClr val="accent3">
                  <a:lumMod val="5000"/>
                  <a:lumOff val="95000"/>
                  <a:alpha val="0"/>
                </a:schemeClr>
              </a:gs>
              <a:gs pos="68000">
                <a:schemeClr val="bg1">
                  <a:lumMod val="95000"/>
                  <a:alpha val="38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endParaRPr>
          </a:p>
        </p:txBody>
      </p:sp>
      <p:sp>
        <p:nvSpPr>
          <p:cNvPr id="3" name="Title 2"/>
          <p:cNvSpPr>
            <a:spLocks noGrp="1"/>
          </p:cNvSpPr>
          <p:nvPr>
            <p:ph type="title"/>
          </p:nvPr>
        </p:nvSpPr>
        <p:spPr/>
        <p:txBody>
          <a:bodyPr>
            <a:noAutofit/>
          </a:bodyPr>
          <a:lstStyle/>
          <a:p>
            <a:r>
              <a:rPr lang="en-US" b="0" dirty="0"/>
              <a:t>4 Step Approach</a:t>
            </a:r>
          </a:p>
        </p:txBody>
      </p:sp>
      <p:sp>
        <p:nvSpPr>
          <p:cNvPr id="5" name="Text Placeholder 4"/>
          <p:cNvSpPr>
            <a:spLocks noGrp="1"/>
          </p:cNvSpPr>
          <p:nvPr>
            <p:ph type="body" sz="quarter" idx="10"/>
          </p:nvPr>
        </p:nvSpPr>
        <p:spPr>
          <a:xfrm>
            <a:off x="266213" y="811712"/>
            <a:ext cx="11657456" cy="533400"/>
          </a:xfrm>
        </p:spPr>
        <p:txBody>
          <a:bodyPr>
            <a:normAutofit/>
          </a:bodyPr>
          <a:lstStyle/>
          <a:p>
            <a:pPr marL="54864" indent="0">
              <a:buNone/>
            </a:pPr>
            <a:r>
              <a:rPr lang="en-US" dirty="0">
                <a:solidFill>
                  <a:schemeClr val="tx1"/>
                </a:solidFill>
              </a:rPr>
              <a:t>Key message</a:t>
            </a:r>
          </a:p>
        </p:txBody>
      </p:sp>
      <p:sp>
        <p:nvSpPr>
          <p:cNvPr id="11" name="Shape 10"/>
          <p:cNvSpPr/>
          <p:nvPr/>
        </p:nvSpPr>
        <p:spPr>
          <a:xfrm rot="21263827">
            <a:off x="1590152" y="2990726"/>
            <a:ext cx="3062535" cy="3153846"/>
          </a:xfrm>
          <a:prstGeom prst="leftCircularArrow">
            <a:avLst>
              <a:gd name="adj1" fmla="val 2753"/>
              <a:gd name="adj2" fmla="val 335656"/>
              <a:gd name="adj3" fmla="val 2486151"/>
              <a:gd name="adj4" fmla="val 9399474"/>
              <a:gd name="adj5" fmla="val 3212"/>
            </a:avLst>
          </a:prstGeom>
          <a:solidFill>
            <a:schemeClr val="accent3"/>
          </a:solidFill>
          <a:effectLst>
            <a:outerShdw blurRad="50800" dist="38100" dir="5400000" sx="90000" sy="90000" algn="t" rotWithShape="0">
              <a:schemeClr val="bg1">
                <a:alpha val="13000"/>
              </a:schemeClr>
            </a:outerShdw>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pic>
        <p:nvPicPr>
          <p:cNvPr id="10" name="Picture 9">
            <a:extLst>
              <a:ext uri="{FF2B5EF4-FFF2-40B4-BE49-F238E27FC236}">
                <a16:creationId xmlns:a16="http://schemas.microsoft.com/office/drawing/2014/main" id="{698EEA89-26A4-434C-B2F7-11F5172D47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21" name="Flowchart: Process 2354"/>
          <p:cNvSpPr/>
          <p:nvPr/>
        </p:nvSpPr>
        <p:spPr>
          <a:xfrm>
            <a:off x="724468"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lowchart: Process 2354"/>
          <p:cNvSpPr/>
          <p:nvPr/>
        </p:nvSpPr>
        <p:spPr>
          <a:xfrm>
            <a:off x="724469" y="1562307"/>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 Box 18"/>
          <p:cNvSpPr txBox="1">
            <a:spLocks noChangeArrowheads="1"/>
          </p:cNvSpPr>
          <p:nvPr/>
        </p:nvSpPr>
        <p:spPr bwMode="auto">
          <a:xfrm>
            <a:off x="880933" y="2344832"/>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24" name="TextBox 23">
            <a:extLst>
              <a:ext uri="{FF2B5EF4-FFF2-40B4-BE49-F238E27FC236}">
                <a16:creationId xmlns:a16="http://schemas.microsoft.com/office/drawing/2014/main" id="{B6944EB8-B911-1C48-87C0-D746230C0859}"/>
              </a:ext>
            </a:extLst>
          </p:cNvPr>
          <p:cNvSpPr txBox="1"/>
          <p:nvPr/>
        </p:nvSpPr>
        <p:spPr>
          <a:xfrm>
            <a:off x="1391058" y="1664673"/>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1</a:t>
            </a:r>
          </a:p>
        </p:txBody>
      </p:sp>
      <p:sp>
        <p:nvSpPr>
          <p:cNvPr id="40" name="Flowchart: Process 2354"/>
          <p:cNvSpPr/>
          <p:nvPr/>
        </p:nvSpPr>
        <p:spPr>
          <a:xfrm>
            <a:off x="9009884"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Text Box 18"/>
          <p:cNvSpPr txBox="1">
            <a:spLocks noChangeArrowheads="1"/>
          </p:cNvSpPr>
          <p:nvPr/>
        </p:nvSpPr>
        <p:spPr bwMode="auto">
          <a:xfrm>
            <a:off x="9166349" y="1740839"/>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42" name="Flowchart: Process 2354"/>
          <p:cNvSpPr/>
          <p:nvPr/>
        </p:nvSpPr>
        <p:spPr>
          <a:xfrm>
            <a:off x="9009885" y="4654368"/>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TextBox 42">
            <a:extLst>
              <a:ext uri="{FF2B5EF4-FFF2-40B4-BE49-F238E27FC236}">
                <a16:creationId xmlns:a16="http://schemas.microsoft.com/office/drawing/2014/main" id="{B6944EB8-B911-1C48-87C0-D746230C0859}"/>
              </a:ext>
            </a:extLst>
          </p:cNvPr>
          <p:cNvSpPr txBox="1"/>
          <p:nvPr/>
        </p:nvSpPr>
        <p:spPr>
          <a:xfrm>
            <a:off x="9676474" y="4756734"/>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4</a:t>
            </a:r>
          </a:p>
        </p:txBody>
      </p:sp>
      <p:sp>
        <p:nvSpPr>
          <p:cNvPr id="46"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51</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
        <p:nvSpPr>
          <p:cNvPr id="50" name="Shape 49"/>
          <p:cNvSpPr/>
          <p:nvPr/>
        </p:nvSpPr>
        <p:spPr>
          <a:xfrm rot="315476" flipV="1">
            <a:off x="4395553" y="628821"/>
            <a:ext cx="3062535" cy="3153846"/>
          </a:xfrm>
          <a:prstGeom prst="leftCircularArrow">
            <a:avLst>
              <a:gd name="adj1" fmla="val 2753"/>
              <a:gd name="adj2" fmla="val 335656"/>
              <a:gd name="adj3" fmla="val 2486151"/>
              <a:gd name="adj4" fmla="val 9399474"/>
              <a:gd name="adj5" fmla="val 3212"/>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30" name="Flowchart: Process 2354"/>
          <p:cNvSpPr/>
          <p:nvPr/>
        </p:nvSpPr>
        <p:spPr>
          <a:xfrm>
            <a:off x="6248638"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Flowchart: Process 2354"/>
          <p:cNvSpPr/>
          <p:nvPr/>
        </p:nvSpPr>
        <p:spPr>
          <a:xfrm>
            <a:off x="6248639" y="1562307"/>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Text Box 18"/>
          <p:cNvSpPr txBox="1">
            <a:spLocks noChangeArrowheads="1"/>
          </p:cNvSpPr>
          <p:nvPr/>
        </p:nvSpPr>
        <p:spPr bwMode="auto">
          <a:xfrm>
            <a:off x="6405103" y="2344832"/>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33" name="TextBox 32">
            <a:extLst>
              <a:ext uri="{FF2B5EF4-FFF2-40B4-BE49-F238E27FC236}">
                <a16:creationId xmlns:a16="http://schemas.microsoft.com/office/drawing/2014/main" id="{B6944EB8-B911-1C48-87C0-D746230C0859}"/>
              </a:ext>
            </a:extLst>
          </p:cNvPr>
          <p:cNvSpPr txBox="1"/>
          <p:nvPr/>
        </p:nvSpPr>
        <p:spPr>
          <a:xfrm>
            <a:off x="6910323" y="1664673"/>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3</a:t>
            </a:r>
          </a:p>
        </p:txBody>
      </p:sp>
      <p:sp>
        <p:nvSpPr>
          <p:cNvPr id="26" name="Flowchart: Process 2354"/>
          <p:cNvSpPr/>
          <p:nvPr/>
        </p:nvSpPr>
        <p:spPr>
          <a:xfrm>
            <a:off x="3487392" y="1596338"/>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Text Box 18"/>
          <p:cNvSpPr txBox="1">
            <a:spLocks noChangeArrowheads="1"/>
          </p:cNvSpPr>
          <p:nvPr/>
        </p:nvSpPr>
        <p:spPr bwMode="auto">
          <a:xfrm>
            <a:off x="3643857" y="1781141"/>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38" name="Flowchart: Process 2354"/>
          <p:cNvSpPr/>
          <p:nvPr/>
        </p:nvSpPr>
        <p:spPr>
          <a:xfrm>
            <a:off x="3487393" y="4694670"/>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TextBox 38">
            <a:extLst>
              <a:ext uri="{FF2B5EF4-FFF2-40B4-BE49-F238E27FC236}">
                <a16:creationId xmlns:a16="http://schemas.microsoft.com/office/drawing/2014/main" id="{B6944EB8-B911-1C48-87C0-D746230C0859}"/>
              </a:ext>
            </a:extLst>
          </p:cNvPr>
          <p:cNvSpPr txBox="1"/>
          <p:nvPr/>
        </p:nvSpPr>
        <p:spPr>
          <a:xfrm>
            <a:off x="4153982" y="4797036"/>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2</a:t>
            </a:r>
          </a:p>
        </p:txBody>
      </p:sp>
      <p:sp>
        <p:nvSpPr>
          <p:cNvPr id="52" name="Shape 51"/>
          <p:cNvSpPr/>
          <p:nvPr/>
        </p:nvSpPr>
        <p:spPr>
          <a:xfrm rot="21263827">
            <a:off x="7187713" y="2990726"/>
            <a:ext cx="3062535" cy="3153846"/>
          </a:xfrm>
          <a:prstGeom prst="leftCircularArrow">
            <a:avLst>
              <a:gd name="adj1" fmla="val 2753"/>
              <a:gd name="adj2" fmla="val 335656"/>
              <a:gd name="adj3" fmla="val 2486151"/>
              <a:gd name="adj4" fmla="val 9399474"/>
              <a:gd name="adj5" fmla="val 3212"/>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Tree>
    <p:extLst>
      <p:ext uri="{BB962C8B-B14F-4D97-AF65-F5344CB8AC3E}">
        <p14:creationId xmlns:p14="http://schemas.microsoft.com/office/powerpoint/2010/main" val="153714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b="-204"/>
          <a:stretch/>
        </p:blipFill>
        <p:spPr>
          <a:xfrm>
            <a:off x="6625431" y="-14053"/>
            <a:ext cx="5566569" cy="6886105"/>
          </a:xfrm>
          <a:prstGeom prst="rect">
            <a:avLst/>
          </a:prstGeom>
        </p:spPr>
      </p:pic>
      <p:sp>
        <p:nvSpPr>
          <p:cNvPr id="25" name="Text Placeholder 2">
            <a:extLst>
              <a:ext uri="{FF2B5EF4-FFF2-40B4-BE49-F238E27FC236}">
                <a16:creationId xmlns:a16="http://schemas.microsoft.com/office/drawing/2014/main" id="{72BDC0B6-F834-B748-8064-6ECB55943A4C}"/>
              </a:ext>
            </a:extLst>
          </p:cNvPr>
          <p:cNvSpPr txBox="1">
            <a:spLocks/>
          </p:cNvSpPr>
          <p:nvPr/>
        </p:nvSpPr>
        <p:spPr>
          <a:xfrm>
            <a:off x="2099026" y="3377526"/>
            <a:ext cx="4028974" cy="3122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dirty="0" err="1">
                <a:latin typeface="Arial" panose="020B0604020202020204" pitchFamily="34" charset="0"/>
                <a:ea typeface="Open Sans" charset="0"/>
                <a:cs typeface="Arial" panose="020B0604020202020204" pitchFamily="34" charset="0"/>
              </a:rPr>
              <a:t>email@centricconsulting.com</a:t>
            </a:r>
            <a:endParaRPr lang="en-US" sz="1600" u="sng" dirty="0">
              <a:latin typeface="Arial" panose="020B0604020202020204" pitchFamily="34" charset="0"/>
              <a:ea typeface="Open Sans" charset="0"/>
              <a:cs typeface="Arial" panose="020B0604020202020204" pitchFamily="34" charset="0"/>
            </a:endParaRPr>
          </a:p>
        </p:txBody>
      </p:sp>
      <p:grpSp>
        <p:nvGrpSpPr>
          <p:cNvPr id="11" name="Group 10">
            <a:extLst>
              <a:ext uri="{FF2B5EF4-FFF2-40B4-BE49-F238E27FC236}">
                <a16:creationId xmlns:a16="http://schemas.microsoft.com/office/drawing/2014/main" id="{4A5166D4-B887-7546-8E28-EEC847B3694B}"/>
              </a:ext>
            </a:extLst>
          </p:cNvPr>
          <p:cNvGrpSpPr/>
          <p:nvPr/>
        </p:nvGrpSpPr>
        <p:grpSpPr>
          <a:xfrm>
            <a:off x="2071222" y="1612804"/>
            <a:ext cx="3302422" cy="976714"/>
            <a:chOff x="2071222" y="1612804"/>
            <a:chExt cx="3302422" cy="976714"/>
          </a:xfrm>
        </p:grpSpPr>
        <p:sp>
          <p:nvSpPr>
            <p:cNvPr id="9" name="Text Placeholder 2">
              <a:extLst>
                <a:ext uri="{FF2B5EF4-FFF2-40B4-BE49-F238E27FC236}">
                  <a16:creationId xmlns:a16="http://schemas.microsoft.com/office/drawing/2014/main" id="{72BDC0B6-F834-B748-8064-6ECB55943A4C}"/>
                </a:ext>
              </a:extLst>
            </p:cNvPr>
            <p:cNvSpPr txBox="1">
              <a:spLocks/>
            </p:cNvSpPr>
            <p:nvPr/>
          </p:nvSpPr>
          <p:spPr>
            <a:xfrm>
              <a:off x="2071222" y="1612804"/>
              <a:ext cx="3302422" cy="3024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a:latin typeface="Arial" panose="020B0604020202020204" pitchFamily="34" charset="0"/>
                  <a:ea typeface="Open Sans Semibold" charset="0"/>
                  <a:cs typeface="Arial" panose="020B0604020202020204" pitchFamily="34" charset="0"/>
                </a:rPr>
                <a:t>First-name Last-name</a:t>
              </a:r>
              <a:endParaRPr lang="en-US" sz="1600" b="1" u="sng" dirty="0">
                <a:latin typeface="Arial" panose="020B0604020202020204" pitchFamily="34" charset="0"/>
                <a:ea typeface="Open Sans Semibold" charset="0"/>
                <a:cs typeface="Arial" panose="020B0604020202020204" pitchFamily="34" charset="0"/>
              </a:endParaRPr>
            </a:p>
          </p:txBody>
        </p:sp>
        <p:sp>
          <p:nvSpPr>
            <p:cNvPr id="18" name="Text Placeholder 2">
              <a:extLst>
                <a:ext uri="{FF2B5EF4-FFF2-40B4-BE49-F238E27FC236}">
                  <a16:creationId xmlns:a16="http://schemas.microsoft.com/office/drawing/2014/main" id="{72BDC0B6-F834-B748-8064-6ECB55943A4C}"/>
                </a:ext>
              </a:extLst>
            </p:cNvPr>
            <p:cNvSpPr txBox="1">
              <a:spLocks/>
            </p:cNvSpPr>
            <p:nvPr/>
          </p:nvSpPr>
          <p:spPr>
            <a:xfrm>
              <a:off x="2071222" y="1926256"/>
              <a:ext cx="2024522"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400" dirty="0">
                  <a:solidFill>
                    <a:schemeClr val="accent1"/>
                  </a:solidFill>
                  <a:latin typeface="Arial" panose="020B0604020202020204" pitchFamily="34" charset="0"/>
                  <a:ea typeface="Open Sans" charset="0"/>
                  <a:cs typeface="Arial" panose="020B0604020202020204" pitchFamily="34" charset="0"/>
                </a:rPr>
                <a:t>Title Placeholder</a:t>
              </a:r>
              <a:endParaRPr lang="en-US" sz="1400" u="sng" dirty="0">
                <a:solidFill>
                  <a:schemeClr val="accent1"/>
                </a:solidFill>
                <a:latin typeface="Arial" panose="020B0604020202020204" pitchFamily="34" charset="0"/>
                <a:ea typeface="Open Sans" charset="0"/>
                <a:cs typeface="Arial" panose="020B0604020202020204" pitchFamily="34" charset="0"/>
              </a:endParaRPr>
            </a:p>
          </p:txBody>
        </p:sp>
        <p:sp>
          <p:nvSpPr>
            <p:cNvPr id="26" name="Text Placeholder 2">
              <a:extLst>
                <a:ext uri="{FF2B5EF4-FFF2-40B4-BE49-F238E27FC236}">
                  <a16:creationId xmlns:a16="http://schemas.microsoft.com/office/drawing/2014/main" id="{72BDC0B6-F834-B748-8064-6ECB55943A4C}"/>
                </a:ext>
              </a:extLst>
            </p:cNvPr>
            <p:cNvSpPr txBox="1">
              <a:spLocks/>
            </p:cNvSpPr>
            <p:nvPr/>
          </p:nvSpPr>
          <p:spPr>
            <a:xfrm>
              <a:off x="2071222" y="2233065"/>
              <a:ext cx="2999540"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123 - 456 </a:t>
              </a:r>
              <a:r>
                <a:rPr lang="mr-IN" sz="1600" dirty="0">
                  <a:solidFill>
                    <a:schemeClr val="tx1">
                      <a:lumMod val="75000"/>
                      <a:lumOff val="25000"/>
                    </a:schemeClr>
                  </a:solidFill>
                  <a:latin typeface="Arial" panose="020B0604020202020204" pitchFamily="34" charset="0"/>
                  <a:ea typeface="Open Sans" charset="0"/>
                  <a:cs typeface="Open Sans" charset="0"/>
                </a:rPr>
                <a:t>–</a:t>
              </a: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 7890</a:t>
              </a:r>
              <a:endParaRPr lang="en-US" sz="1600" u="sng" dirty="0">
                <a:solidFill>
                  <a:schemeClr val="tx1">
                    <a:lumMod val="75000"/>
                    <a:lumOff val="25000"/>
                  </a:schemeClr>
                </a:solidFill>
                <a:latin typeface="Arial" panose="020B0604020202020204" pitchFamily="34" charset="0"/>
                <a:ea typeface="Open Sans" charset="0"/>
                <a:cs typeface="Arial" panose="020B0604020202020204" pitchFamily="34" charset="0"/>
              </a:endParaRPr>
            </a:p>
          </p:txBody>
        </p:sp>
      </p:grpSp>
      <p:sp>
        <p:nvSpPr>
          <p:cNvPr id="27" name="Text Placeholder 2">
            <a:extLst>
              <a:ext uri="{FF2B5EF4-FFF2-40B4-BE49-F238E27FC236}">
                <a16:creationId xmlns:a16="http://schemas.microsoft.com/office/drawing/2014/main" id="{72BDC0B6-F834-B748-8064-6ECB55943A4C}"/>
              </a:ext>
            </a:extLst>
          </p:cNvPr>
          <p:cNvSpPr txBox="1">
            <a:spLocks/>
          </p:cNvSpPr>
          <p:nvPr/>
        </p:nvSpPr>
        <p:spPr>
          <a:xfrm>
            <a:off x="2099026" y="47923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err="1">
                <a:latin typeface="Arial" panose="020B0604020202020204" pitchFamily="34" charset="0"/>
                <a:ea typeface="Open Sans Semibold" charset="0"/>
                <a:cs typeface="Arial" panose="020B0604020202020204" pitchFamily="34" charset="0"/>
              </a:rPr>
              <a:t>www.centricconsulting.com</a:t>
            </a:r>
            <a:endParaRPr lang="en-US" sz="1600" b="1" u="sng" dirty="0">
              <a:latin typeface="Arial" panose="020B0604020202020204" pitchFamily="34" charset="0"/>
              <a:ea typeface="Open Sans Semibold" charset="0"/>
              <a:cs typeface="Arial" panose="020B0604020202020204" pitchFamily="34" charset="0"/>
            </a:endParaRPr>
          </a:p>
        </p:txBody>
      </p:sp>
      <p:sp>
        <p:nvSpPr>
          <p:cNvPr id="28" name="Rectangle 27">
            <a:extLst>
              <a:ext uri="{FF2B5EF4-FFF2-40B4-BE49-F238E27FC236}">
                <a16:creationId xmlns:a16="http://schemas.microsoft.com/office/drawing/2014/main" id="{A9B7153A-18F8-4D4F-BD58-5554D3287BEC}"/>
              </a:ext>
            </a:extLst>
          </p:cNvPr>
          <p:cNvSpPr/>
          <p:nvPr/>
        </p:nvSpPr>
        <p:spPr>
          <a:xfrm>
            <a:off x="6601118" y="0"/>
            <a:ext cx="45719" cy="6858000"/>
          </a:xfrm>
          <a:prstGeom prst="rect">
            <a:avLst/>
          </a:prstGeom>
          <a:solidFill>
            <a:srgbClr val="FFB612"/>
          </a:solidFill>
          <a:ln>
            <a:noFill/>
          </a:ln>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rPr>
              <a:t> </a:t>
            </a:r>
          </a:p>
        </p:txBody>
      </p:sp>
      <p:grpSp>
        <p:nvGrpSpPr>
          <p:cNvPr id="3" name="Group 2">
            <a:extLst>
              <a:ext uri="{FF2B5EF4-FFF2-40B4-BE49-F238E27FC236}">
                <a16:creationId xmlns:a16="http://schemas.microsoft.com/office/drawing/2014/main" id="{40091676-6E3C-A149-959E-2A4B38635B10}"/>
              </a:ext>
            </a:extLst>
          </p:cNvPr>
          <p:cNvGrpSpPr/>
          <p:nvPr/>
        </p:nvGrpSpPr>
        <p:grpSpPr>
          <a:xfrm>
            <a:off x="708574" y="1549832"/>
            <a:ext cx="1092757" cy="1085698"/>
            <a:chOff x="708574" y="1549832"/>
            <a:chExt cx="1092757" cy="1085698"/>
          </a:xfrm>
        </p:grpSpPr>
        <p:sp>
          <p:nvSpPr>
            <p:cNvPr id="51" name="Oval 50">
              <a:extLst>
                <a:ext uri="{FF2B5EF4-FFF2-40B4-BE49-F238E27FC236}">
                  <a16:creationId xmlns:a16="http://schemas.microsoft.com/office/drawing/2014/main" id="{C8D6A149-830C-9544-9B2D-CC8D59DB8C11}"/>
                </a:ext>
              </a:extLst>
            </p:cNvPr>
            <p:cNvSpPr/>
            <p:nvPr/>
          </p:nvSpPr>
          <p:spPr>
            <a:xfrm>
              <a:off x="708574" y="154983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6269" y="1784389"/>
              <a:ext cx="432603" cy="616583"/>
            </a:xfrm>
            <a:prstGeom prst="rect">
              <a:avLst/>
            </a:prstGeom>
          </p:spPr>
        </p:pic>
      </p:grpSp>
      <p:grpSp>
        <p:nvGrpSpPr>
          <p:cNvPr id="5" name="Group 4">
            <a:extLst>
              <a:ext uri="{FF2B5EF4-FFF2-40B4-BE49-F238E27FC236}">
                <a16:creationId xmlns:a16="http://schemas.microsoft.com/office/drawing/2014/main" id="{45B03661-09AF-AE43-9C19-A545678FCCF9}"/>
              </a:ext>
            </a:extLst>
          </p:cNvPr>
          <p:cNvGrpSpPr/>
          <p:nvPr/>
        </p:nvGrpSpPr>
        <p:grpSpPr>
          <a:xfrm>
            <a:off x="732888" y="2970520"/>
            <a:ext cx="1092757" cy="1085698"/>
            <a:chOff x="732888" y="2970520"/>
            <a:chExt cx="1092757" cy="1085698"/>
          </a:xfrm>
        </p:grpSpPr>
        <p:sp>
          <p:nvSpPr>
            <p:cNvPr id="17" name="Oval 16">
              <a:extLst>
                <a:ext uri="{FF2B5EF4-FFF2-40B4-BE49-F238E27FC236}">
                  <a16:creationId xmlns:a16="http://schemas.microsoft.com/office/drawing/2014/main" id="{69955261-489E-B14A-A328-CECFA03DF237}"/>
                </a:ext>
              </a:extLst>
            </p:cNvPr>
            <p:cNvSpPr/>
            <p:nvPr/>
          </p:nvSpPr>
          <p:spPr>
            <a:xfrm>
              <a:off x="732888" y="2970520"/>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6581" y="3205077"/>
              <a:ext cx="545371" cy="583169"/>
            </a:xfrm>
            <a:prstGeom prst="rect">
              <a:avLst/>
            </a:prstGeom>
          </p:spPr>
        </p:pic>
      </p:grpSp>
      <p:grpSp>
        <p:nvGrpSpPr>
          <p:cNvPr id="6" name="Group 5">
            <a:extLst>
              <a:ext uri="{FF2B5EF4-FFF2-40B4-BE49-F238E27FC236}">
                <a16:creationId xmlns:a16="http://schemas.microsoft.com/office/drawing/2014/main" id="{6628EECF-B46F-2442-903F-B1B97E330E55}"/>
              </a:ext>
            </a:extLst>
          </p:cNvPr>
          <p:cNvGrpSpPr/>
          <p:nvPr/>
        </p:nvGrpSpPr>
        <p:grpSpPr>
          <a:xfrm>
            <a:off x="732888" y="4390092"/>
            <a:ext cx="1092757" cy="1085698"/>
            <a:chOff x="732888" y="4390092"/>
            <a:chExt cx="1092757" cy="1085698"/>
          </a:xfrm>
        </p:grpSpPr>
        <p:sp>
          <p:nvSpPr>
            <p:cNvPr id="20" name="Oval 19">
              <a:extLst>
                <a:ext uri="{FF2B5EF4-FFF2-40B4-BE49-F238E27FC236}">
                  <a16:creationId xmlns:a16="http://schemas.microsoft.com/office/drawing/2014/main" id="{CF3999A0-CC01-C54B-ACD4-0817ADEB71E5}"/>
                </a:ext>
              </a:extLst>
            </p:cNvPr>
            <p:cNvSpPr/>
            <p:nvPr/>
          </p:nvSpPr>
          <p:spPr>
            <a:xfrm>
              <a:off x="732888" y="439009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6425" y="4660100"/>
              <a:ext cx="545683" cy="545683"/>
            </a:xfrm>
            <a:prstGeom prst="rect">
              <a:avLst/>
            </a:prstGeom>
          </p:spPr>
        </p:pic>
      </p:grpSp>
      <p:sp>
        <p:nvSpPr>
          <p:cNvPr id="16" name="Rectangle 15"/>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2" name="Title 11">
            <a:extLst>
              <a:ext uri="{FF2B5EF4-FFF2-40B4-BE49-F238E27FC236}">
                <a16:creationId xmlns:a16="http://schemas.microsoft.com/office/drawing/2014/main" id="{0B8ABA31-2D83-B147-88A4-57DB109E388F}"/>
              </a:ext>
            </a:extLst>
          </p:cNvPr>
          <p:cNvSpPr>
            <a:spLocks noGrp="1"/>
          </p:cNvSpPr>
          <p:nvPr>
            <p:ph type="title"/>
          </p:nvPr>
        </p:nvSpPr>
        <p:spPr>
          <a:xfrm>
            <a:off x="302684" y="270746"/>
            <a:ext cx="11584516" cy="521677"/>
          </a:xfrm>
        </p:spPr>
        <p:txBody>
          <a:bodyPr/>
          <a:lstStyle/>
          <a:p>
            <a:r>
              <a:rPr lang="en-US" b="0" dirty="0"/>
              <a:t>Contact Us</a:t>
            </a:r>
          </a:p>
        </p:txBody>
      </p:sp>
      <p:sp>
        <p:nvSpPr>
          <p:cNvPr id="21" name="Slide Number Placeholder 9">
            <a:extLst>
              <a:ext uri="{FF2B5EF4-FFF2-40B4-BE49-F238E27FC236}">
                <a16:creationId xmlns:a16="http://schemas.microsoft.com/office/drawing/2014/main" id="{6A9211FB-1866-7447-8598-E0FE02858290}"/>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52</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D349DA0-77CA-AE43-AFAF-16729E5EEA86}"/>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267424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500"/>
                            </p:stCondLst>
                            <p:childTnLst>
                              <p:par>
                                <p:cTn id="13" presetID="2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1000"/>
                            </p:stCondLst>
                            <p:childTnLst>
                              <p:par>
                                <p:cTn id="21" presetID="2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D487-822B-F486-818C-9604A2071F93}"/>
              </a:ext>
            </a:extLst>
          </p:cNvPr>
          <p:cNvSpPr>
            <a:spLocks noGrp="1"/>
          </p:cNvSpPr>
          <p:nvPr>
            <p:ph type="ctrTitle"/>
          </p:nvPr>
        </p:nvSpPr>
        <p:spPr>
          <a:xfrm>
            <a:off x="598488" y="4038599"/>
            <a:ext cx="9976413" cy="642477"/>
          </a:xfrm>
        </p:spPr>
        <p:txBody>
          <a:bodyPr/>
          <a:lstStyle/>
          <a:p>
            <a:r>
              <a:rPr lang="en-US" dirty="0"/>
              <a:t>Conflict led to innovations and capabilities</a:t>
            </a:r>
          </a:p>
        </p:txBody>
      </p:sp>
    </p:spTree>
    <p:extLst>
      <p:ext uri="{BB962C8B-B14F-4D97-AF65-F5344CB8AC3E}">
        <p14:creationId xmlns:p14="http://schemas.microsoft.com/office/powerpoint/2010/main" val="1758123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171563" y="31197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 Consulting Services</a:t>
            </a:r>
          </a:p>
        </p:txBody>
      </p:sp>
      <p:sp>
        <p:nvSpPr>
          <p:cNvPr id="3" name="Oval 2">
            <a:extLst>
              <a:ext uri="{FF2B5EF4-FFF2-40B4-BE49-F238E27FC236}">
                <a16:creationId xmlns:a16="http://schemas.microsoft.com/office/drawing/2014/main" id="{A7C37875-AEEB-0621-FD1D-C8B515A31AD1}"/>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MSD</a:t>
            </a:r>
          </a:p>
          <a:p>
            <a:pPr algn="ctr"/>
            <a:r>
              <a:rPr lang="en-US" sz="3200" dirty="0"/>
              <a:t>Salesforce</a:t>
            </a:r>
          </a:p>
          <a:p>
            <a:pPr algn="ctr"/>
            <a:r>
              <a:rPr lang="en-US" sz="3200" dirty="0"/>
              <a:t>Modern Workplace</a:t>
            </a:r>
          </a:p>
        </p:txBody>
      </p:sp>
      <p:sp>
        <p:nvSpPr>
          <p:cNvPr id="4" name="Oval 3">
            <a:extLst>
              <a:ext uri="{FF2B5EF4-FFF2-40B4-BE49-F238E27FC236}">
                <a16:creationId xmlns:a16="http://schemas.microsoft.com/office/drawing/2014/main" id="{7EA024AB-17A6-8F0B-5B1F-DA8F8EBF78D0}"/>
              </a:ext>
            </a:extLst>
          </p:cNvPr>
          <p:cNvSpPr/>
          <p:nvPr/>
        </p:nvSpPr>
        <p:spPr>
          <a:xfrm>
            <a:off x="8362837" y="31197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Data &amp; Analytics</a:t>
            </a:r>
          </a:p>
        </p:txBody>
      </p:sp>
    </p:spTree>
    <p:extLst>
      <p:ext uri="{BB962C8B-B14F-4D97-AF65-F5344CB8AC3E}">
        <p14:creationId xmlns:p14="http://schemas.microsoft.com/office/powerpoint/2010/main" val="2678097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162038" y="257892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 Consulting Services</a:t>
            </a:r>
          </a:p>
        </p:txBody>
      </p:sp>
      <p:sp>
        <p:nvSpPr>
          <p:cNvPr id="3" name="Oval 2">
            <a:extLst>
              <a:ext uri="{FF2B5EF4-FFF2-40B4-BE49-F238E27FC236}">
                <a16:creationId xmlns:a16="http://schemas.microsoft.com/office/drawing/2014/main" id="{A7C37875-AEEB-0621-FD1D-C8B515A31AD1}"/>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MSD</a:t>
            </a:r>
          </a:p>
          <a:p>
            <a:pPr algn="ctr"/>
            <a:r>
              <a:rPr lang="en-US" sz="3200" dirty="0"/>
              <a:t>Salesforce</a:t>
            </a:r>
          </a:p>
          <a:p>
            <a:pPr algn="ctr"/>
            <a:r>
              <a:rPr lang="en-US" sz="3200" dirty="0"/>
              <a:t>Modern Workplace</a:t>
            </a:r>
          </a:p>
        </p:txBody>
      </p:sp>
      <p:sp>
        <p:nvSpPr>
          <p:cNvPr id="4" name="Oval 3">
            <a:extLst>
              <a:ext uri="{FF2B5EF4-FFF2-40B4-BE49-F238E27FC236}">
                <a16:creationId xmlns:a16="http://schemas.microsoft.com/office/drawing/2014/main" id="{7EA024AB-17A6-8F0B-5B1F-DA8F8EBF78D0}"/>
              </a:ext>
            </a:extLst>
          </p:cNvPr>
          <p:cNvSpPr/>
          <p:nvPr/>
        </p:nvSpPr>
        <p:spPr>
          <a:xfrm>
            <a:off x="8353312" y="257892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Data &amp; Analytics</a:t>
            </a:r>
          </a:p>
        </p:txBody>
      </p:sp>
    </p:spTree>
    <p:extLst>
      <p:ext uri="{BB962C8B-B14F-4D97-AF65-F5344CB8AC3E}">
        <p14:creationId xmlns:p14="http://schemas.microsoft.com/office/powerpoint/2010/main" val="521258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2A46734-3003-C6CB-8145-188BDFD256E5}"/>
              </a:ext>
            </a:extLst>
          </p:cNvPr>
          <p:cNvSpPr/>
          <p:nvPr/>
        </p:nvSpPr>
        <p:spPr>
          <a:xfrm>
            <a:off x="2886188" y="2255075"/>
            <a:ext cx="3657600" cy="3657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 Consulting Services</a:t>
            </a:r>
          </a:p>
        </p:txBody>
      </p:sp>
      <p:sp>
        <p:nvSpPr>
          <p:cNvPr id="3" name="Oval 2">
            <a:extLst>
              <a:ext uri="{FF2B5EF4-FFF2-40B4-BE49-F238E27FC236}">
                <a16:creationId xmlns:a16="http://schemas.microsoft.com/office/drawing/2014/main" id="{A7C37875-AEEB-0621-FD1D-C8B515A31AD1}"/>
              </a:ext>
            </a:extLst>
          </p:cNvPr>
          <p:cNvSpPr/>
          <p:nvPr/>
        </p:nvSpPr>
        <p:spPr>
          <a:xfrm>
            <a:off x="4267200" y="311975"/>
            <a:ext cx="3657600" cy="3657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MSD</a:t>
            </a:r>
          </a:p>
          <a:p>
            <a:pPr algn="ctr"/>
            <a:r>
              <a:rPr lang="en-US" sz="3200" dirty="0"/>
              <a:t>Salesforce</a:t>
            </a:r>
          </a:p>
          <a:p>
            <a:pPr algn="ctr"/>
            <a:r>
              <a:rPr lang="en-US" sz="3200" dirty="0"/>
              <a:t>Modern Workplace</a:t>
            </a:r>
          </a:p>
        </p:txBody>
      </p:sp>
      <p:sp>
        <p:nvSpPr>
          <p:cNvPr id="4" name="Oval 3">
            <a:extLst>
              <a:ext uri="{FF2B5EF4-FFF2-40B4-BE49-F238E27FC236}">
                <a16:creationId xmlns:a16="http://schemas.microsoft.com/office/drawing/2014/main" id="{7EA024AB-17A6-8F0B-5B1F-DA8F8EBF78D0}"/>
              </a:ext>
            </a:extLst>
          </p:cNvPr>
          <p:cNvSpPr/>
          <p:nvPr/>
        </p:nvSpPr>
        <p:spPr>
          <a:xfrm>
            <a:off x="5676787" y="2255075"/>
            <a:ext cx="3657600" cy="3657600"/>
          </a:xfrm>
          <a:prstGeom prst="ellipse">
            <a:avLst/>
          </a:prstGeom>
          <a:solidFill>
            <a:schemeClr val="accent4">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solidFill>
                  <a:schemeClr val="bg1"/>
                </a:solidFill>
              </a:rPr>
              <a:t>Data &amp; Analytics</a:t>
            </a:r>
          </a:p>
        </p:txBody>
      </p:sp>
      <p:sp>
        <p:nvSpPr>
          <p:cNvPr id="7" name="TextBox 6">
            <a:extLst>
              <a:ext uri="{FF2B5EF4-FFF2-40B4-BE49-F238E27FC236}">
                <a16:creationId xmlns:a16="http://schemas.microsoft.com/office/drawing/2014/main" id="{49421AFD-AB09-A884-046E-6247FED13856}"/>
              </a:ext>
            </a:extLst>
          </p:cNvPr>
          <p:cNvSpPr txBox="1"/>
          <p:nvPr/>
        </p:nvSpPr>
        <p:spPr>
          <a:xfrm>
            <a:off x="188013" y="314029"/>
            <a:ext cx="2698175" cy="646331"/>
          </a:xfrm>
          <a:prstGeom prst="rect">
            <a:avLst/>
          </a:prstGeom>
          <a:noFill/>
        </p:spPr>
        <p:txBody>
          <a:bodyPr wrap="none" rtlCol="0">
            <a:spAutoFit/>
          </a:bodyPr>
          <a:lstStyle/>
          <a:p>
            <a:pPr algn="l"/>
            <a:r>
              <a:rPr lang="en-US" sz="3600" dirty="0">
                <a:latin typeface="Arial" panose="020B0604020202020204" pitchFamily="34" charset="0"/>
                <a:ea typeface="Open Sans" panose="020B0606030504020204" pitchFamily="34" charset="0"/>
                <a:cs typeface="Arial" panose="020B0604020202020204" pitchFamily="34" charset="0"/>
              </a:rPr>
              <a:t>Before 2020</a:t>
            </a:r>
          </a:p>
        </p:txBody>
      </p:sp>
    </p:spTree>
    <p:extLst>
      <p:ext uri="{BB962C8B-B14F-4D97-AF65-F5344CB8AC3E}">
        <p14:creationId xmlns:p14="http://schemas.microsoft.com/office/powerpoint/2010/main" val="1282122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entric Purple-Gold Template">
  <a:themeElements>
    <a:clrScheme name="Custom 3">
      <a:dk1>
        <a:srgbClr val="424242"/>
      </a:dk1>
      <a:lt1>
        <a:srgbClr val="FFFFFF"/>
      </a:lt1>
      <a:dk2>
        <a:srgbClr val="232F3E"/>
      </a:dk2>
      <a:lt2>
        <a:srgbClr val="EAEAEA"/>
      </a:lt2>
      <a:accent1>
        <a:srgbClr val="2B215D"/>
      </a:accent1>
      <a:accent2>
        <a:srgbClr val="232F3D"/>
      </a:accent2>
      <a:accent3>
        <a:srgbClr val="FBB515"/>
      </a:accent3>
      <a:accent4>
        <a:srgbClr val="30B676"/>
      </a:accent4>
      <a:accent5>
        <a:srgbClr val="ABCAE3"/>
      </a:accent5>
      <a:accent6>
        <a:srgbClr val="1F5D82"/>
      </a:accent6>
      <a:hlink>
        <a:srgbClr val="FCB516"/>
      </a:hlink>
      <a:folHlink>
        <a:srgbClr val="241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5E70B71-2327-9241-80A1-0C65872B80B3}" vid="{81578C5B-014B-094E-86E8-0B6B8394D7F9}"/>
    </a:ext>
  </a:extLst>
</a:theme>
</file>

<file path=ppt/theme/theme2.xml><?xml version="1.0" encoding="utf-8"?>
<a:theme xmlns:a="http://schemas.openxmlformats.org/drawingml/2006/main" name="Print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85E70B71-2327-9241-80A1-0C65872B80B3}" vid="{83C2D319-E96F-B748-821A-4F767AD413C3}"/>
    </a:ext>
  </a:extLst>
</a:theme>
</file>

<file path=ppt/theme/theme3.xml><?xml version="1.0" encoding="utf-8"?>
<a:theme xmlns:a="http://schemas.openxmlformats.org/drawingml/2006/main" name="Proprietary &amp; Confidential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5E70B71-2327-9241-80A1-0C65872B80B3}" vid="{DD2C8694-3B95-F94C-A4E0-38E60B14614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94FD8AEE7BAF469B35A7D444017B50" ma:contentTypeVersion="113" ma:contentTypeDescription="Create a new document." ma:contentTypeScope="" ma:versionID="27f53f704d3e95d396f7ac126acf8cdc">
  <xsd:schema xmlns:xsd="http://www.w3.org/2001/XMLSchema" xmlns:xs="http://www.w3.org/2001/XMLSchema" xmlns:p="http://schemas.microsoft.com/office/2006/metadata/properties" xmlns:ns1="http://schemas.microsoft.com/sharepoint/v3" xmlns:ns2="53a1ec65-2886-4eac-a182-6e884946765d" xmlns:ns3="4192e28c-0db7-4fc6-822b-2c8b23888c95" targetNamespace="http://schemas.microsoft.com/office/2006/metadata/properties" ma:root="true" ma:fieldsID="48db9067a272f6a920c321ff9028638a" ns1:_="" ns2:_="" ns3:_="">
    <xsd:import namespace="http://schemas.microsoft.com/sharepoint/v3"/>
    <xsd:import namespace="53a1ec65-2886-4eac-a182-6e884946765d"/>
    <xsd:import namespace="4192e28c-0db7-4fc6-822b-2c8b23888c95"/>
    <xsd:element name="properties">
      <xsd:complexType>
        <xsd:sequence>
          <xsd:element name="documentManagement">
            <xsd:complexType>
              <xsd:all>
                <xsd:element ref="ns2:Doc_x0020_Category" minOccurs="0"/>
                <xsd:element ref="ns3:Doc_x0020_Type"/>
                <xsd:element ref="ns3:Template" minOccurs="0"/>
                <xsd:element ref="ns3:Contact" minOccurs="0"/>
                <xsd:element ref="ns2:Description0" minOccurs="0"/>
                <xsd:element ref="ns3:Type_x0020_of_x0020_Work" minOccurs="0"/>
                <xsd:element ref="ns2:Project_x0020_Name" minOccurs="0"/>
                <xsd:element ref="ns2:Project_x0020_Won" minOccurs="0"/>
                <xsd:element ref="ns3:Date_x0020_work_x0020_performed" minOccurs="0"/>
                <xsd:element ref="ns2:Revenue" minOccurs="0"/>
                <xsd:element ref="ns3:Client_x0020_Name_x002f_Logo_x0020_Use" minOccurs="0"/>
                <xsd:element ref="ns3:Internal_x0020_Use_x0020_Only" minOccurs="0"/>
                <xsd:element ref="ns2:On_x0020_Website" minOccurs="0"/>
                <xsd:element ref="ns2:Proposal_x0020_Type" minOccurs="0"/>
                <xsd:element ref="ns3:Archive" minOccurs="0"/>
                <xsd:element ref="ns3:Date_x0020_Last_x0020_Reviewed" minOccurs="0"/>
                <xsd:element ref="ns2:AverageRating" minOccurs="0"/>
                <xsd:element ref="ns2:RatingCount" minOccurs="0"/>
                <xsd:element ref="ns2:LikesCount" minOccurs="0"/>
                <xsd:element ref="ns2:Notes1" minOccurs="0"/>
                <xsd:element ref="ns3:Sub_x0020_Doc_x0020_Type" minOccurs="0"/>
                <xsd:element ref="ns2:MediaServiceFastMetadata" minOccurs="0"/>
                <xsd:element ref="ns1:RatedBy" minOccurs="0"/>
                <xsd:element ref="ns1:Ratings" minOccurs="0"/>
                <xsd:element ref="ns1:LikedBy"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d9cfbeafea54992b73a321cc8a8e74f" minOccurs="0"/>
                <xsd:element ref="ns3:TaxCatchAll" minOccurs="0"/>
                <xsd:element ref="ns2:h6db9ed0e21c49ba819a0b8fb1c6bc65" minOccurs="0"/>
                <xsd:element ref="ns2:e66cca99996a4fc0b280cc25779169a7" minOccurs="0"/>
                <xsd:element ref="ns2:jcd5a4c17b1c4bebbe431bd583061bbf" minOccurs="0"/>
                <xsd:element ref="ns3:SharedWithUsers" minOccurs="0"/>
                <xsd:element ref="ns3:SharedWithDetails" minOccurs="0"/>
                <xsd:element ref="ns2:MediaServiceMetadata"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dBy" ma:index="3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3a1ec65-2886-4eac-a182-6e884946765d" elementFormDefault="qualified">
    <xsd:import namespace="http://schemas.microsoft.com/office/2006/documentManagement/types"/>
    <xsd:import namespace="http://schemas.microsoft.com/office/infopath/2007/PartnerControls"/>
    <xsd:element name="Doc_x0020_Category" ma:index="1" nillable="true" ma:displayName="Doc Category" ma:format="Dropdown" ma:indexed="true" ma:internalName="Doc_x0020_Category">
      <xsd:simpleType>
        <xsd:restriction base="dms:Choice">
          <xsd:enumeration value="Branding"/>
          <xsd:enumeration value="Business Development"/>
          <xsd:enumeration value="Corporate"/>
          <xsd:enumeration value="Delivery Artifact"/>
          <xsd:enumeration value="Industry Research"/>
          <xsd:enumeration value="Marketing Collateral"/>
        </xsd:restriction>
      </xsd:simpleType>
    </xsd:element>
    <xsd:element name="Description0" ma:index="9" nillable="true" ma:displayName="Description" ma:internalName="Description0" ma:readOnly="false">
      <xsd:simpleType>
        <xsd:restriction base="dms:Note">
          <xsd:maxLength value="255"/>
        </xsd:restriction>
      </xsd:simpleType>
    </xsd:element>
    <xsd:element name="Project_x0020_Name" ma:index="11" nillable="true" ma:displayName="Project Name" ma:internalName="Project_x0020_Name" ma:readOnly="false">
      <xsd:simpleType>
        <xsd:restriction base="dms:Text">
          <xsd:maxLength value="255"/>
        </xsd:restriction>
      </xsd:simpleType>
    </xsd:element>
    <xsd:element name="Project_x0020_Won" ma:index="12" nillable="true" ma:displayName="Project Won" ma:format="Dropdown" ma:internalName="Project_x0020_Won">
      <xsd:simpleType>
        <xsd:restriction base="dms:Choice">
          <xsd:enumeration value="Yes"/>
          <xsd:enumeration value="No"/>
          <xsd:enumeration value="Pending"/>
          <xsd:enumeration value="N/A"/>
        </xsd:restriction>
      </xsd:simpleType>
    </xsd:element>
    <xsd:element name="Revenue" ma:index="14" nillable="true" ma:displayName="Revenue" ma:LCID="1033" ma:internalName="Revenue" ma:readOnly="false">
      <xsd:simpleType>
        <xsd:restriction base="dms:Currency"/>
      </xsd:simpleType>
    </xsd:element>
    <xsd:element name="On_x0020_Website" ma:index="17" nillable="true" ma:displayName="On Website" ma:format="Dropdown" ma:internalName="On_x0020_Website">
      <xsd:simpleType>
        <xsd:restriction base="dms:Choice">
          <xsd:enumeration value="Yes"/>
          <xsd:enumeration value="No"/>
          <xsd:enumeration value="N/A"/>
        </xsd:restriction>
      </xsd:simpleType>
    </xsd:element>
    <xsd:element name="Proposal_x0020_Type" ma:index="18" nillable="true" ma:displayName="Proposal Type" ma:format="Dropdown" ma:internalName="Proposal_x0020_Type" ma:readOnly="false">
      <xsd:simpleType>
        <xsd:restriction base="dms:Choice">
          <xsd:enumeration value="RFP"/>
          <xsd:enumeration value="RFQ"/>
          <xsd:enumeration value="RFI"/>
          <xsd:enumeration value="N/A"/>
        </xsd:restriction>
      </xsd:simpleType>
    </xsd:element>
    <xsd:element name="AverageRating" ma:index="21" nillable="true" ma:displayName="Rating (0-5)" ma:decimals="2" ma:description="Average value of all the ratings that have been submitted" ma:internalName="AverageRating" ma:readOnly="false" ma:percentage="FALSE">
      <xsd:simpleType>
        <xsd:restriction base="dms:Number"/>
      </xsd:simpleType>
    </xsd:element>
    <xsd:element name="RatingCount" ma:index="22" nillable="true" ma:displayName="Number of Ratings" ma:decimals="0" ma:description="Number of ratings submitted" ma:internalName="RatingCount" ma:readOnly="false" ma:percentage="FALSE">
      <xsd:simpleType>
        <xsd:restriction base="dms:Number"/>
      </xsd:simpleType>
    </xsd:element>
    <xsd:element name="LikesCount" ma:index="23" nillable="true" ma:displayName="Like" ma:internalName="LikesCount" ma:readOnly="false">
      <xsd:simpleType>
        <xsd:restriction base="dms:Unknown"/>
      </xsd:simpleType>
    </xsd:element>
    <xsd:element name="Notes1" ma:index="24" nillable="true" ma:displayName="Notes" ma:internalName="Notes0" ma:readOnly="false">
      <xsd:simpleType>
        <xsd:restriction base="dms:Note">
          <xsd:maxLength value="255"/>
        </xsd:restriction>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md9cfbeafea54992b73a321cc8a8e74f" ma:index="42" ma:taxonomy="true" ma:internalName="md9cfbeafea54992b73a321cc8a8e74f" ma:taxonomyFieldName="BU_x002d_M" ma:displayName="Business Unit" ma:default="" ma:fieldId="{6d9cfbea-fea5-4992-b73a-321cc8a8e74f}" ma:sspId="75c6dcfc-e893-44e2-9c09-b060e3e0da96" ma:termSetId="8f39639b-e973-4bc2-a268-bf6dd6b57822" ma:anchorId="00000000-0000-0000-0000-000000000000" ma:open="false" ma:isKeyword="false">
      <xsd:complexType>
        <xsd:sequence>
          <xsd:element ref="pc:Terms" minOccurs="0" maxOccurs="1"/>
        </xsd:sequence>
      </xsd:complexType>
    </xsd:element>
    <xsd:element name="h6db9ed0e21c49ba819a0b8fb1c6bc65" ma:index="44" ma:taxonomy="true" ma:internalName="h6db9ed0e21c49ba819a0b8fb1c6bc65" ma:taxonomyFieldName="SO_x002d_M" ma:displayName="Service Offerings" ma:default="" ma:fieldId="{16db9ed0-e21c-49ba-819a-0b8fb1c6bc65}" ma:taxonomyMulti="true" ma:sspId="75c6dcfc-e893-44e2-9c09-b060e3e0da96" ma:termSetId="6932df23-45a7-4481-ac26-6ffb6899dd16" ma:anchorId="00000000-0000-0000-0000-000000000000" ma:open="false" ma:isKeyword="false">
      <xsd:complexType>
        <xsd:sequence>
          <xsd:element ref="pc:Terms" minOccurs="0" maxOccurs="1"/>
        </xsd:sequence>
      </xsd:complexType>
    </xsd:element>
    <xsd:element name="e66cca99996a4fc0b280cc25779169a7" ma:index="45" ma:taxonomy="true" ma:internalName="e66cca99996a4fc0b280cc25779169a7" ma:taxonomyFieldName="IV_x002d_M" ma:displayName="Industry Vertical" ma:default="" ma:fieldId="{e66cca99-996a-4fc0-b280-cc25779169a7}" ma:sspId="75c6dcfc-e893-44e2-9c09-b060e3e0da96" ma:termSetId="71b0f7e7-2a78-49da-9e3b-273ce14198b8" ma:anchorId="00000000-0000-0000-0000-000000000000" ma:open="false" ma:isKeyword="false">
      <xsd:complexType>
        <xsd:sequence>
          <xsd:element ref="pc:Terms" minOccurs="0" maxOccurs="1"/>
        </xsd:sequence>
      </xsd:complexType>
    </xsd:element>
    <xsd:element name="jcd5a4c17b1c4bebbe431bd583061bbf" ma:index="47" nillable="true" ma:taxonomy="true" ma:internalName="jcd5a4c17b1c4bebbe431bd583061bbf" ma:taxonomyFieldName="Client_x002d_M" ma:displayName="Client" ma:default="" ma:fieldId="{3cd5a4c1-7b1c-4beb-be43-1bd583061bbf}" ma:sspId="75c6dcfc-e893-44e2-9c09-b060e3e0da96" ma:termSetId="77607808-16d8-4727-8084-d516bd58e178" ma:anchorId="00000000-0000-0000-0000-000000000000" ma:open="false" ma:isKeyword="false">
      <xsd:complexType>
        <xsd:sequence>
          <xsd:element ref="pc:Terms" minOccurs="0" maxOccurs="1"/>
        </xsd:sequence>
      </xsd:complexType>
    </xsd:element>
    <xsd:element name="MediaServiceMetadata" ma:index="50" nillable="true" ma:displayName="MediaServiceMetadata" ma:hidden="true" ma:internalName="MediaServiceMetadata" ma:readOnly="true">
      <xsd:simpleType>
        <xsd:restriction base="dms:Note"/>
      </xsd:simpleType>
    </xsd:element>
    <xsd:element name="MediaServiceDateTaken" ma:index="51" nillable="true" ma:displayName="MediaServiceDateTaken" ma:hidden="true" ma:internalName="MediaServiceDateTaken" ma:readOnly="true">
      <xsd:simpleType>
        <xsd:restriction base="dms:Text"/>
      </xsd:simpleType>
    </xsd:element>
    <xsd:element name="MediaLengthInSeconds" ma:index="52" nillable="true" ma:displayName="Length (seconds)" ma:internalName="MediaLengthInSeconds" ma:readOnly="true">
      <xsd:simpleType>
        <xsd:restriction base="dms:Unknown"/>
      </xsd:simpleType>
    </xsd:element>
    <xsd:element name="MediaServiceLocation" ma:index="5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92e28c-0db7-4fc6-822b-2c8b23888c95" elementFormDefault="qualified">
    <xsd:import namespace="http://schemas.microsoft.com/office/2006/documentManagement/types"/>
    <xsd:import namespace="http://schemas.microsoft.com/office/infopath/2007/PartnerControls"/>
    <xsd:element name="Doc_x0020_Type" ma:index="2" ma:displayName="Doc Type" ma:format="Dropdown" ma:indexed="true" ma:internalName="Doc_x0020_Type" ma:readOnly="false">
      <xsd:simpleType>
        <xsd:restriction base="dms:Choice">
          <xsd:enumeration value="BD Assets"/>
          <xsd:enumeration value="Blog Post"/>
          <xsd:enumeration value="Brand Guidelines"/>
          <xsd:enumeration value="Case Studies"/>
          <xsd:enumeration value="Certificate of Insurance"/>
          <xsd:enumeration value="Client Engagement Artifacts"/>
          <xsd:enumeration value="Client Intro Deck"/>
          <xsd:enumeration value="Completed Proposals"/>
          <xsd:enumeration value="Delivery Excellence Template"/>
          <xsd:enumeration value="Editable SOW"/>
          <xsd:enumeration value="Fonts"/>
          <xsd:enumeration value="Gartner"/>
          <xsd:enumeration value="IT Policies"/>
          <xsd:enumeration value="IT Support Artifacts"/>
          <xsd:enumeration value="Leadership Profiles"/>
          <xsd:enumeration value="Legal Templates"/>
          <xsd:enumeration value="Logo"/>
          <xsd:enumeration value="Marketing Templates"/>
          <xsd:enumeration value="One Pager"/>
          <xsd:enumeration value="One Pager Questionnaire"/>
          <xsd:enumeration value="Resumes"/>
        </xsd:restriction>
      </xsd:simpleType>
    </xsd:element>
    <xsd:element name="Template" ma:index="3" nillable="true" ma:displayName="Template" ma:default="0" ma:indexed="true" ma:internalName="Template" ma:readOnly="false">
      <xsd:simpleType>
        <xsd:restriction base="dms:Boolean"/>
      </xsd:simpleType>
    </xsd:element>
    <xsd:element name="Contact" ma:index="8" nillable="true" ma:displayName="Centric Contact" ma:list="UserInfo" ma:SharePointGroup="0" ma:internalName="Contact"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ype_x0020_of_x0020_Work" ma:index="10" nillable="true" ma:displayName="Type of Work" ma:internalName="Type_x0020_of_x0020_Work" ma:readOnly="false">
      <xsd:simpleType>
        <xsd:restriction base="dms:Text">
          <xsd:maxLength value="255"/>
        </xsd:restriction>
      </xsd:simpleType>
    </xsd:element>
    <xsd:element name="Date_x0020_work_x0020_performed" ma:index="13" nillable="true" ma:displayName="Date work performed" ma:format="DateOnly" ma:indexed="true" ma:internalName="Date_x0020_work_x0020_performed" ma:readOnly="false">
      <xsd:simpleType>
        <xsd:restriction base="dms:DateTime"/>
      </xsd:simpleType>
    </xsd:element>
    <xsd:element name="Client_x0020_Name_x002f_Logo_x0020_Use" ma:index="15" nillable="true" ma:displayName="Client Name/Logo Use" ma:format="Dropdown" ma:indexed="true" ma:internalName="Client_x0020_Name_x002F_Logo_x0020_Use">
      <xsd:simpleType>
        <xsd:restriction base="dms:Choice">
          <xsd:enumeration value="Yes"/>
          <xsd:enumeration value="No"/>
          <xsd:enumeration value="N/A"/>
        </xsd:restriction>
      </xsd:simpleType>
    </xsd:element>
    <xsd:element name="Internal_x0020_Use_x0020_Only" ma:index="16" nillable="true" ma:displayName="Internal Use Only" ma:format="Dropdown" ma:internalName="Internal_x0020_Use_x0020_Only">
      <xsd:simpleType>
        <xsd:restriction base="dms:Choice">
          <xsd:enumeration value="Yes"/>
          <xsd:enumeration value="No"/>
          <xsd:enumeration value="Special Instruction"/>
          <xsd:enumeration value="N/A"/>
        </xsd:restriction>
      </xsd:simpleType>
    </xsd:element>
    <xsd:element name="Archive" ma:index="19" nillable="true" ma:displayName="Archive" ma:default="0" ma:internalName="Archive" ma:readOnly="false">
      <xsd:simpleType>
        <xsd:restriction base="dms:Boolean"/>
      </xsd:simpleType>
    </xsd:element>
    <xsd:element name="Date_x0020_Last_x0020_Reviewed" ma:index="20" nillable="true" ma:displayName="Date Last Reviewed" ma:format="DateOnly" ma:indexed="true" ma:internalName="Date_x0020_Last_x0020_Reviewed" ma:readOnly="false">
      <xsd:simpleType>
        <xsd:restriction base="dms:DateTime"/>
      </xsd:simpleType>
    </xsd:element>
    <xsd:element name="Sub_x0020_Doc_x0020_Type" ma:index="25" nillable="true" ma:displayName="Sub Doc Type" ma:internalName="Sub_x0020_Doc_x0020_Type" ma:readOnly="false">
      <xsd:simpleType>
        <xsd:restriction base="dms:Text">
          <xsd:maxLength value="255"/>
        </xsd:restriction>
      </xsd:simpleType>
    </xsd:element>
    <xsd:element name="TaxCatchAll" ma:index="43" nillable="true" ma:displayName="Taxonomy Catch All Column" ma:hidden="true" ma:list="{e3d59340-6dea-49d3-ab19-bddb8f72ec43}" ma:internalName="TaxCatchAll" ma:showField="CatchAllData" ma:web="4192e28c-0db7-4fc6-822b-2c8b23888c95">
      <xsd:complexType>
        <xsd:complexContent>
          <xsd:extension base="dms:MultiChoiceLookup">
            <xsd:sequence>
              <xsd:element name="Value" type="dms:Lookup" maxOccurs="unbounded" minOccurs="0" nillable="true"/>
            </xsd:sequence>
          </xsd:extension>
        </xsd:complexContent>
      </xsd:complexType>
    </xsd:element>
    <xsd:element name="SharedWithUsers" ma:index="4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2" ma:displayName="Content Type"/>
        <xsd:element ref="dc:title" minOccurs="0" maxOccurs="1" ma:index="2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roject_x0020_Won xmlns="53a1ec65-2886-4eac-a182-6e884946765d" xsi:nil="true"/>
    <RatingCount xmlns="53a1ec65-2886-4eac-a182-6e884946765d" xsi:nil="true"/>
    <Date_x0020_work_x0020_performed xmlns="4192e28c-0db7-4fc6-822b-2c8b23888c95" xsi:nil="true"/>
    <Notes1 xmlns="53a1ec65-2886-4eac-a182-6e884946765d">&lt;div class="ExternalClass1B88064AEB424E9697C1E6E117524AF2"&gt;This deck serves as both a visual guide and a tool to help you streamline and simplify the process of creating presentations.
&lt;/div&gt;</Notes1>
    <Sub_x0020_Doc_x0020_Type xmlns="4192e28c-0db7-4fc6-822b-2c8b23888c95" xsi:nil="true"/>
    <On_x0020_Website xmlns="53a1ec65-2886-4eac-a182-6e884946765d" xsi:nil="true"/>
    <Proposal_x0020_Type xmlns="53a1ec65-2886-4eac-a182-6e884946765d" xsi:nil="true"/>
    <e66cca99996a4fc0b280cc25779169a7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6c3b1bc7-8281-4584-84f1-349a5e70d1c1</TermId>
        </TermInfo>
      </Terms>
    </e66cca99996a4fc0b280cc25779169a7>
    <jcd5a4c17b1c4bebbe431bd583061bbf xmlns="53a1ec65-2886-4eac-a182-6e884946765d">
      <Terms xmlns="http://schemas.microsoft.com/office/infopath/2007/PartnerControls"/>
    </jcd5a4c17b1c4bebbe431bd583061bbf>
    <Type_x0020_of_x0020_Work xmlns="4192e28c-0db7-4fc6-822b-2c8b23888c95" xsi:nil="true"/>
    <Ratings xmlns="http://schemas.microsoft.com/sharepoint/v3" xsi:nil="true"/>
    <Internal_x0020_Use_x0020_Only xmlns="4192e28c-0db7-4fc6-822b-2c8b23888c95" xsi:nil="true"/>
    <Archive xmlns="4192e28c-0db7-4fc6-822b-2c8b23888c95">false</Archive>
    <LikesCount xmlns="53a1ec65-2886-4eac-a182-6e884946765d" xsi:nil="true"/>
    <md9cfbeafea54992b73a321cc8a8e74f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c93c7d33-27da-4554-ada2-4221bcedd5b0</TermId>
        </TermInfo>
      </Terms>
    </md9cfbeafea54992b73a321cc8a8e74f>
    <TaxCatchAll xmlns="4192e28c-0db7-4fc6-822b-2c8b23888c95">
      <Value>5</Value>
      <Value>11</Value>
      <Value>9</Value>
    </TaxCatchAll>
    <LikedBy xmlns="http://schemas.microsoft.com/sharepoint/v3">
      <UserInfo>
        <DisplayName/>
        <AccountId xsi:nil="true"/>
        <AccountType/>
      </UserInfo>
    </LikedBy>
    <Description0 xmlns="53a1ec65-2886-4eac-a182-6e884946765d">Centric Overview slides - describes who we are, what we do and our unique position in the marketplace</Description0>
    <Doc_x0020_Type xmlns="4192e28c-0db7-4fc6-822b-2c8b23888c95">Marketing Templates</Doc_x0020_Type>
    <Revenue xmlns="53a1ec65-2886-4eac-a182-6e884946765d" xsi:nil="true"/>
    <AverageRating xmlns="53a1ec65-2886-4eac-a182-6e884946765d" xsi:nil="true"/>
    <h6db9ed0e21c49ba819a0b8fb1c6bc65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12470895-408e-48c8-8c94-97dea53b8147</TermId>
        </TermInfo>
      </Terms>
    </h6db9ed0e21c49ba819a0b8fb1c6bc65>
    <Template xmlns="4192e28c-0db7-4fc6-822b-2c8b23888c95">true</Template>
    <Doc_x0020_Category xmlns="53a1ec65-2886-4eac-a182-6e884946765d">Marketing Collateral</Doc_x0020_Category>
    <Project_x0020_Name xmlns="53a1ec65-2886-4eac-a182-6e884946765d" xsi:nil="true"/>
    <Client_x0020_Name_x002f_Logo_x0020_Use xmlns="4192e28c-0db7-4fc6-822b-2c8b23888c95" xsi:nil="true"/>
    <Date_x0020_Last_x0020_Reviewed xmlns="4192e28c-0db7-4fc6-822b-2c8b23888c95" xsi:nil="true"/>
    <Contact xmlns="4192e28c-0db7-4fc6-822b-2c8b23888c95">
      <UserInfo>
        <DisplayName>Misty Walsh</DisplayName>
        <AccountId>161</AccountId>
        <AccountType/>
      </UserInfo>
    </Contact>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80D08F-7E93-46D1-8D7E-14F9928B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3a1ec65-2886-4eac-a182-6e884946765d"/>
    <ds:schemaRef ds:uri="4192e28c-0db7-4fc6-822b-2c8b23888c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016624-10FF-4AB4-98DB-6106AB2CE1C9}">
  <ds:schemaRefs>
    <ds:schemaRef ds:uri="http://schemas.microsoft.com/office/2006/documentManagement/types"/>
    <ds:schemaRef ds:uri="http://www.w3.org/XML/1998/namespace"/>
    <ds:schemaRef ds:uri="http://purl.org/dc/terms/"/>
    <ds:schemaRef ds:uri="http://schemas.openxmlformats.org/package/2006/metadata/core-properties"/>
    <ds:schemaRef ds:uri="http://schemas.microsoft.com/office/2006/metadata/properties"/>
    <ds:schemaRef ds:uri="http://purl.org/dc/elements/1.1/"/>
    <ds:schemaRef ds:uri="http://schemas.microsoft.com/sharepoint/v3"/>
    <ds:schemaRef ds:uri="http://schemas.microsoft.com/office/infopath/2007/PartnerControls"/>
    <ds:schemaRef ds:uri="4192e28c-0db7-4fc6-822b-2c8b23888c95"/>
    <ds:schemaRef ds:uri="53a1ec65-2886-4eac-a182-6e884946765d"/>
    <ds:schemaRef ds:uri="http://purl.org/dc/dcmitype/"/>
  </ds:schemaRefs>
</ds:datastoreItem>
</file>

<file path=customXml/itemProps3.xml><?xml version="1.0" encoding="utf-8"?>
<ds:datastoreItem xmlns:ds="http://schemas.openxmlformats.org/officeDocument/2006/customXml" ds:itemID="{ECF167E6-8B54-487F-AF33-2A0FA452A6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148</TotalTime>
  <Words>2931</Words>
  <Application>Microsoft Macintosh PowerPoint</Application>
  <PresentationFormat>Widescreen</PresentationFormat>
  <Paragraphs>580</Paragraphs>
  <Slides>52</Slides>
  <Notes>30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52</vt:i4>
      </vt:variant>
    </vt:vector>
  </HeadingPairs>
  <TitlesOfParts>
    <vt:vector size="57" baseType="lpstr">
      <vt:lpstr>Arial</vt:lpstr>
      <vt:lpstr>Arial Regular</vt:lpstr>
      <vt:lpstr>Centric Purple-Gold Template</vt:lpstr>
      <vt:lpstr>Print Version</vt:lpstr>
      <vt:lpstr>Proprietary &amp; Confidential Version</vt:lpstr>
      <vt:lpstr>Cincyville Tech Circle and  Data &amp; Analytics Meetup</vt:lpstr>
      <vt:lpstr>Agility’s Affect on Solutions</vt:lpstr>
      <vt:lpstr>PowerPoint Presentation</vt:lpstr>
      <vt:lpstr>PowerPoint Presentation</vt:lpstr>
      <vt:lpstr>PowerPoint Presentation</vt:lpstr>
      <vt:lpstr>Conflict led to innovations and capabilities</vt:lpstr>
      <vt:lpstr>PowerPoint Presentation</vt:lpstr>
      <vt:lpstr>PowerPoint Presentation</vt:lpstr>
      <vt:lpstr>PowerPoint Presentation</vt:lpstr>
      <vt:lpstr>PowerPoint Presentation</vt:lpstr>
      <vt:lpstr>We need to start approaching our clients with cross-disciplined teams that collaborate on a combined solution.</vt:lpstr>
      <vt:lpstr>Enterprise/Integration Architecture</vt:lpstr>
      <vt:lpstr>Moving data between subsystems to implement larger business processes.</vt:lpstr>
      <vt:lpstr>Monolith</vt:lpstr>
      <vt:lpstr>Services-Oriented Architecture</vt:lpstr>
      <vt:lpstr>Services-Oriented Architecture</vt:lpstr>
      <vt:lpstr>PowerPoint Presentation</vt:lpstr>
      <vt:lpstr>Style Considerations, Usage Context and best practices</vt:lpstr>
      <vt:lpstr>Contact Us</vt:lpstr>
      <vt:lpstr>A Modern Architecture</vt:lpstr>
      <vt:lpstr>Guiding Principles</vt:lpstr>
      <vt:lpstr>PowerPoint Presentation</vt:lpstr>
      <vt:lpstr>Event-driven Architecture Features</vt:lpstr>
      <vt:lpstr>Template Overview </vt:lpstr>
      <vt:lpstr>Template Instructions </vt:lpstr>
      <vt:lpstr>Do’s &amp; Don’ts </vt:lpstr>
      <vt:lpstr>Co-branding Guidelines </vt:lpstr>
      <vt:lpstr>Icons + Colors + Stock Images</vt:lpstr>
      <vt:lpstr>Table of contents </vt:lpstr>
      <vt:lpstr>Simple table of contents</vt:lpstr>
      <vt:lpstr>Proven success</vt:lpstr>
      <vt:lpstr>Timeline</vt:lpstr>
      <vt:lpstr>Meet our team</vt:lpstr>
      <vt:lpstr>PowerPoint Presentation</vt:lpstr>
      <vt:lpstr>Agenda Slide</vt:lpstr>
      <vt:lpstr>Stats side</vt:lpstr>
      <vt:lpstr>PowerPoint Presentation</vt:lpstr>
      <vt:lpstr>PowerPoint Presentation</vt:lpstr>
      <vt:lpstr>PowerPoint Presentation</vt:lpstr>
      <vt:lpstr>Case Study Title</vt:lpstr>
      <vt:lpstr>Header statement</vt:lpstr>
      <vt:lpstr>PowerPoint Presentation</vt:lpstr>
      <vt:lpstr>3 Key Takeaways</vt:lpstr>
      <vt:lpstr>Value slide</vt:lpstr>
      <vt:lpstr>PowerPoint Presentation</vt:lpstr>
      <vt:lpstr>Title</vt:lpstr>
      <vt:lpstr>Example statement: IoT Market will  grow to almost $500B by 2020; connecting nearly 30 Billion devices. </vt:lpstr>
      <vt:lpstr>Definition of service</vt:lpstr>
      <vt:lpstr>Title for Obstacles / Journey Mapping</vt:lpstr>
      <vt:lpstr>First Name Last Name</vt:lpstr>
      <vt:lpstr>4 Step Approach</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Shawn Wallace</dc:creator>
  <cp:keywords>communications; In balance presentation; Messaging presentation; Marketing; in balance</cp:keywords>
  <cp:lastModifiedBy>Shawn Wallace</cp:lastModifiedBy>
  <cp:revision>47</cp:revision>
  <cp:lastPrinted>2019-02-14T00:06:07Z</cp:lastPrinted>
  <dcterms:created xsi:type="dcterms:W3CDTF">2022-10-21T17:54:57Z</dcterms:created>
  <dcterms:modified xsi:type="dcterms:W3CDTF">2022-10-24T17:56:15Z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0x0101008194FD8AEE7BAF469B35A7D444017B50</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y fmtid="{D5CDD505-2E9C-101B-9397-08002B2CF9AE}" pid="17" name="BU-M">
    <vt:lpwstr>9;#N/A|c93c7d33-27da-4554-ada2-4221bcedd5b0</vt:lpwstr>
  </property>
  <property fmtid="{D5CDD505-2E9C-101B-9397-08002B2CF9AE}" pid="18" name="Client-M">
    <vt:lpwstr/>
  </property>
  <property fmtid="{D5CDD505-2E9C-101B-9397-08002B2CF9AE}" pid="19" name="IV-M">
    <vt:lpwstr>11;#N/A|6c3b1bc7-8281-4584-84f1-349a5e70d1c1</vt:lpwstr>
  </property>
  <property fmtid="{D5CDD505-2E9C-101B-9397-08002B2CF9AE}" pid="20" name="SO-M">
    <vt:lpwstr>5;#N/A|12470895-408e-48c8-8c94-97dea53b8147</vt:lpwstr>
  </property>
  <property fmtid="{D5CDD505-2E9C-101B-9397-08002B2CF9AE}" pid="21" name="BU">
    <vt:lpwstr>N/A</vt:lpwstr>
  </property>
  <property fmtid="{D5CDD505-2E9C-101B-9397-08002B2CF9AE}" pid="22" name="IV">
    <vt:lpwstr>N/A</vt:lpwstr>
  </property>
  <property fmtid="{D5CDD505-2E9C-101B-9397-08002B2CF9AE}" pid="23" name="SO">
    <vt:lpwstr>N/A</vt:lpwstr>
  </property>
</Properties>
</file>